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39"/>
  </p:notesMasterIdLst>
  <p:sldIdLst>
    <p:sldId id="352" r:id="rId8"/>
    <p:sldId id="257" r:id="rId9"/>
    <p:sldId id="258" r:id="rId10"/>
    <p:sldId id="259" r:id="rId11"/>
    <p:sldId id="261" r:id="rId12"/>
    <p:sldId id="296" r:id="rId13"/>
    <p:sldId id="295" r:id="rId14"/>
    <p:sldId id="282" r:id="rId15"/>
    <p:sldId id="262" r:id="rId16"/>
    <p:sldId id="263" r:id="rId17"/>
    <p:sldId id="297" r:id="rId18"/>
    <p:sldId id="298" r:id="rId19"/>
    <p:sldId id="271" r:id="rId20"/>
    <p:sldId id="270" r:id="rId21"/>
    <p:sldId id="273" r:id="rId22"/>
    <p:sldId id="265" r:id="rId23"/>
    <p:sldId id="267" r:id="rId24"/>
    <p:sldId id="268" r:id="rId25"/>
    <p:sldId id="269" r:id="rId26"/>
    <p:sldId id="275" r:id="rId27"/>
    <p:sldId id="276" r:id="rId28"/>
    <p:sldId id="277" r:id="rId29"/>
    <p:sldId id="278" r:id="rId30"/>
    <p:sldId id="279" r:id="rId31"/>
    <p:sldId id="280" r:id="rId32"/>
    <p:sldId id="284" r:id="rId33"/>
    <p:sldId id="286" r:id="rId34"/>
    <p:sldId id="289" r:id="rId35"/>
    <p:sldId id="290" r:id="rId36"/>
    <p:sldId id="292" r:id="rId37"/>
    <p:sldId id="29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62BB6-77EE-4228-B587-3BC8773EA77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3626-F647-4122-AEB7-3E98F5609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37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73A00-CEB5-44D3-807E-A3597488F30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5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4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2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552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96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045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31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2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98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94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34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64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467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13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0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11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514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96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6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182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823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18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98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04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163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21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090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342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34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34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834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215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72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46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48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774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945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65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49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3114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957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01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920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62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75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156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42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252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5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674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700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2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55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18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9666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889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127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359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72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664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031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742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43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689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532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0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80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2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06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0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9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518B2-C4C1-42CF-A1E4-50450A44F9A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7F33D-8AA4-46A7-BCD8-EFDC0AE811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97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/>
          <p:cNvSpPr txBox="1">
            <a:spLocks/>
          </p:cNvSpPr>
          <p:nvPr/>
        </p:nvSpPr>
        <p:spPr>
          <a:xfrm>
            <a:off x="457200" y="476672"/>
            <a:ext cx="8686800" cy="70609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chemeClr val="bg1"/>
                </a:solidFill>
              </a:rPr>
              <a:t>УНИВЕРСИТЕТСКИЙ ЛЕКТОРИЙ ДЛЯ СТАРШЕКЛАССНИКОВ</a:t>
            </a:r>
            <a:endParaRPr lang="ru-RU" sz="2400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420888"/>
            <a:ext cx="885698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Тема лекции: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«Кровообращение.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Автоматия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сердца. Центры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автоматии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 Градиент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автоматии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 ЭКГ»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683" y="5145574"/>
            <a:ext cx="8507288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19050" algn="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400" b="1" i="1" kern="0" dirty="0">
                <a:solidFill>
                  <a:srgbClr val="1F497D">
                    <a:lumMod val="75000"/>
                  </a:srgbClr>
                </a:solidFill>
              </a:rPr>
              <a:t>Чиркова Елена Николаевна, </a:t>
            </a:r>
          </a:p>
          <a:p>
            <a:pPr marL="342900" lvl="0" indent="19050" algn="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400" i="1" kern="0" dirty="0">
                <a:solidFill>
                  <a:srgbClr val="1F497D">
                    <a:lumMod val="75000"/>
                  </a:srgbClr>
                </a:solidFill>
              </a:rPr>
              <a:t>доцент кафедры биологии и почвоведения ОГУ, </a:t>
            </a:r>
          </a:p>
          <a:p>
            <a:pPr marL="342900" lvl="0" indent="19050" algn="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400" i="1" kern="0" dirty="0">
                <a:solidFill>
                  <a:srgbClr val="1F497D">
                    <a:lumMod val="75000"/>
                  </a:srgbClr>
                </a:solidFill>
              </a:rPr>
              <a:t>кандидат биологических наук</a:t>
            </a:r>
            <a:endParaRPr lang="ru-RU" sz="2400" kern="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7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/>
              <a:t>Физиологические свойства сердечной мышцы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ru-RU" dirty="0"/>
              <a:t>Возбудимость</a:t>
            </a:r>
          </a:p>
          <a:p>
            <a:pPr marL="514350" indent="-514350">
              <a:buNone/>
            </a:pPr>
            <a:r>
              <a:rPr lang="ru-RU" dirty="0"/>
              <a:t>2) Сократимость</a:t>
            </a:r>
          </a:p>
          <a:p>
            <a:pPr marL="514350" indent="-514350">
              <a:buNone/>
            </a:pPr>
            <a:r>
              <a:rPr lang="ru-RU" dirty="0"/>
              <a:t>3) Проводимость</a:t>
            </a:r>
          </a:p>
          <a:p>
            <a:pPr marL="514350" indent="-514350">
              <a:buNone/>
            </a:pPr>
            <a:r>
              <a:rPr lang="ru-RU" dirty="0"/>
              <a:t>4) Ритмическая </a:t>
            </a:r>
            <a:r>
              <a:rPr lang="ru-RU" dirty="0" err="1"/>
              <a:t>автоматия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7272808" cy="5832648"/>
          </a:xfrm>
        </p:spPr>
      </p:pic>
    </p:spTree>
    <p:extLst>
      <p:ext uri="{BB962C8B-B14F-4D97-AF65-F5344CB8AC3E}">
        <p14:creationId xmlns:p14="http://schemas.microsoft.com/office/powerpoint/2010/main" val="195925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20688"/>
            <a:ext cx="5544616" cy="5822602"/>
          </a:xfrm>
        </p:spPr>
      </p:pic>
    </p:spTree>
    <p:extLst>
      <p:ext uri="{BB962C8B-B14F-4D97-AF65-F5344CB8AC3E}">
        <p14:creationId xmlns:p14="http://schemas.microsoft.com/office/powerpoint/2010/main" val="3599152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Методы определения тонов сердца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Аускультация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- выслушивание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Фонокардиография -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графическая регистрация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7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/>
              <a:t>Тоны сердца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348" y="908720"/>
            <a:ext cx="881014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78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ЭКГ на дому Днепропетровск - МедДиагностика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543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Стандартные отведения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I – </a:t>
            </a:r>
            <a:r>
              <a:rPr lang="ru-RU" dirty="0"/>
              <a:t>отведение: правая рука – левая рука;</a:t>
            </a:r>
            <a:endParaRPr lang="en-US" dirty="0"/>
          </a:p>
          <a:p>
            <a:pPr>
              <a:buNone/>
            </a:pPr>
            <a:r>
              <a:rPr lang="en-US" dirty="0"/>
              <a:t>II – </a:t>
            </a:r>
            <a:r>
              <a:rPr lang="ru-RU" dirty="0"/>
              <a:t>отведение: правая рука – левая нога;</a:t>
            </a:r>
          </a:p>
          <a:p>
            <a:pPr>
              <a:buNone/>
            </a:pPr>
            <a:r>
              <a:rPr lang="en-US" dirty="0"/>
              <a:t>III – </a:t>
            </a:r>
            <a:r>
              <a:rPr lang="ru-RU" dirty="0"/>
              <a:t>отведение: левая рука – левая нога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Отведения ЭКГ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85818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егистрация экг наложение электродов схема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7256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kzdocs.docdat.com/pars_docs/refs/15/14473/14473_html_f336a9d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728667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риложения - &quot;Лицей 43&quot; Исследовательская работа Математичес…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азработка принципов построения системы для диагностики функции клапана аорты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85828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07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260648"/>
            <a:ext cx="849694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2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04664"/>
            <a:ext cx="856895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8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Электрическая ось сердца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417638"/>
            <a:ext cx="8568951" cy="51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0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8686800" cy="5649491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ЭКГ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новорожденных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имеет следующие особенности. В I стандартном отведении зубец R маленький, а зубец S глубокий, его амплитуда в 2-3 раза больше амплитуды зубца R. В III стандартном отведении, наоборот, зубец R имеет большую амплитуду, а зубец S мал. Электрическая ось сердца направлено вправо 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правограмма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является следствием относительно большой массы миокарда правого желудочка). Кроме того, у новорожденных велики зубцы Р и Т. Высокий зубец Р у них обусловлен относительно большой массой предсердий. Величина интервала PQ у новорожденных меньше (0,11 с), чем у взрослых (0,15 с). Длительность комплекса QRS (0,04 с) также меньше, чем у взрослых (0,08 с).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грудных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детей вследствие преимущественного роста левого желудочка электрическая ось сердца смещается влево. С 3-4 месяца у части детей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правограмма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сменяется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нормограммой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На 1 –ом году жизни у детей наблюдаются как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правограммы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(у 45%), так 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нормограммы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(у 35 %). Изредка регистрируются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левограммы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У грудных детей увеличиваются зубцы R в I и II отведениях, а в III отведении зубец R уменьшается. Зубец R становится выше зубца Р в 6 раз.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318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период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раннего и первого детства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(1 год – 7 лет) продолжается увеличение амплитуды зубца R относительно зубца Р. Уменьшается зубец Q, а зубец Т - увеличивается.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 детей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4-6 лет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значительно увеличивается интервал PQ, немного удлиняется желудочковый комплекс. В период первого детства почти одинаково встречаются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нормограммы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правограммы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Несколько чаще, чем у грудных детей, регистрируются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левограммы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 детей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8-12 лет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увеличивается различие амплитуд зубца Р в стандартных отведениях (в первом отведении – наибольшая амплитуда, в третьем – наименьшая). В III отведении зубец Р может быть отрицательным. Увеличивается зубец R в I отведении и уменьшается в III. Электрическая ось продолжает смещаться влево.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подростковом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возрасте ЭКГ приближается к ЭКГ взрослых. На них нередко имеется расщепление или зазубренность комплекса QRS в III отведении. Сегмент ST часто плавно поднимается и переходит в большой зубец Т. У 27% подростков зубец Т в III отведении отрицательный. У подростков чаще всего регистрируется «вертикальный тип»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нормограммы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(угол альфа от 71 до 90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реже «промежуточный» или «основной» тип, еще реже –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правограммы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56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89" y="720080"/>
            <a:ext cx="5066636" cy="540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09" y="175374"/>
            <a:ext cx="5345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ВУЗ БОЛЬШИХ ВОЗМОЖНОСТЕЙ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06769" y="175374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ОГУ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97" y="1484784"/>
            <a:ext cx="4086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ХИМИКО-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БИОЛОГИЧЕСКИЙ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ФАКУЛЬТЕТ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47" y="5348389"/>
            <a:ext cx="29279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ХБФ</a:t>
            </a:r>
          </a:p>
        </p:txBody>
      </p:sp>
    </p:spTree>
    <p:extLst>
      <p:ext uri="{BB962C8B-B14F-4D97-AF65-F5344CB8AC3E}">
        <p14:creationId xmlns:p14="http://schemas.microsoft.com/office/powerpoint/2010/main" val="55701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16B6298-C05A-4EDB-BEB9-1AB28363DF9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791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712">
                  <a:extLst>
                    <a:ext uri="{9D8B030D-6E8A-4147-A177-3AD203B41FA5}">
                      <a16:colId xmlns:a16="http://schemas.microsoft.com/office/drawing/2014/main" val="3417678425"/>
                    </a:ext>
                  </a:extLst>
                </a:gridCol>
                <a:gridCol w="1127256">
                  <a:extLst>
                    <a:ext uri="{9D8B030D-6E8A-4147-A177-3AD203B41FA5}">
                      <a16:colId xmlns:a16="http://schemas.microsoft.com/office/drawing/2014/main" val="3724863548"/>
                    </a:ext>
                  </a:extLst>
                </a:gridCol>
                <a:gridCol w="1006914">
                  <a:extLst>
                    <a:ext uri="{9D8B030D-6E8A-4147-A177-3AD203B41FA5}">
                      <a16:colId xmlns:a16="http://schemas.microsoft.com/office/drawing/2014/main" val="239660864"/>
                    </a:ext>
                  </a:extLst>
                </a:gridCol>
                <a:gridCol w="1006914">
                  <a:extLst>
                    <a:ext uri="{9D8B030D-6E8A-4147-A177-3AD203B41FA5}">
                      <a16:colId xmlns:a16="http://schemas.microsoft.com/office/drawing/2014/main" val="2674559669"/>
                    </a:ext>
                  </a:extLst>
                </a:gridCol>
                <a:gridCol w="2128983">
                  <a:extLst>
                    <a:ext uri="{9D8B030D-6E8A-4147-A177-3AD203B41FA5}">
                      <a16:colId xmlns:a16="http://schemas.microsoft.com/office/drawing/2014/main" val="1445050309"/>
                    </a:ext>
                  </a:extLst>
                </a:gridCol>
                <a:gridCol w="1894221">
                  <a:extLst>
                    <a:ext uri="{9D8B030D-6E8A-4147-A177-3AD203B41FA5}">
                      <a16:colId xmlns:a16="http://schemas.microsoft.com/office/drawing/2014/main" val="1708544789"/>
                    </a:ext>
                  </a:extLst>
                </a:gridCol>
              </a:tblGrid>
              <a:tr h="9087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Шифр и наименование направления подготовки (специальности)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Профиль (специализация)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мест (очная форма обучения)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Перечень вступительных испытаний в приоритетной последовательности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614518"/>
                  </a:ext>
                </a:extLst>
              </a:tr>
              <a:tr h="905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финансируемые из федерального бюджета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оплатой стоимости обучения по договору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лиц, поступающих на базе среднего общего образования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лиц, поступающих на базе среднего профессионального или высшего образования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52633"/>
                  </a:ext>
                </a:extLst>
              </a:tr>
              <a:tr h="1418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/>
                </a:tc>
                <a:extLst>
                  <a:ext uri="{0D108BD9-81ED-4DB2-BD59-A6C34878D82A}">
                    <a16:rowId xmlns:a16="http://schemas.microsoft.com/office/drawing/2014/main" val="4164428712"/>
                  </a:ext>
                </a:extLst>
              </a:tr>
              <a:tr h="628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04.03.01 – Химия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Нефтехимия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химия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предмет по выбору поступающего: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или биология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русский язык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общая и неорганическая химия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экология и природопользование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русский язык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830087"/>
                  </a:ext>
                </a:extLst>
              </a:tr>
              <a:tr h="2416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06.03.01 – Биология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Биоэкология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биология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предмет по выбору поступающего: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или химия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русский язык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физиология человека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общая 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неорганическая химия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250525"/>
                  </a:ext>
                </a:extLst>
              </a:tr>
              <a:tr h="3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Биохимия</a:t>
                      </a:r>
                      <a:endParaRPr lang="ru-RU" dirty="0"/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477400"/>
                  </a:ext>
                </a:extLst>
              </a:tr>
              <a:tr h="501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06.03.02 – Почвоведение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земельными ресурсами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биология (ЕГЭ)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математика или химия (ЕГЭ)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русский язык (ЕГЭ)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478801"/>
                  </a:ext>
                </a:extLst>
              </a:tr>
              <a:tr h="1418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/>
                </a:tc>
                <a:extLst>
                  <a:ext uri="{0D108BD9-81ED-4DB2-BD59-A6C34878D82A}">
                    <a16:rowId xmlns:a16="http://schemas.microsoft.com/office/drawing/2014/main" val="3333995824"/>
                  </a:ext>
                </a:extLst>
              </a:tr>
              <a:tr h="628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04.05.01 – Фундаментальная и прикладная химия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Аналитическая химия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химия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предмет по выбору поступающего: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или биология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русский язык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общая и неорганическая химия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экология и природопользование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русский язык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03780"/>
                  </a:ext>
                </a:extLst>
              </a:tr>
              <a:tr h="628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06.05.01 – Биоинженерия и </a:t>
                      </a: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биоинформатика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Биоинженерия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математика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предмет по выбору поступающего: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химия или биология,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русский язык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физиология человека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прикладная математика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русский язык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19018"/>
                  </a:ext>
                </a:extLst>
              </a:tr>
              <a:tr h="1418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МАГИСТРАТУРА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/>
                </a:tc>
                <a:extLst>
                  <a:ext uri="{0D108BD9-81ED-4DB2-BD59-A6C34878D82A}">
                    <a16:rowId xmlns:a16="http://schemas.microsoft.com/office/drawing/2014/main" val="3020231520"/>
                  </a:ext>
                </a:extLst>
              </a:tr>
              <a:tr h="6072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04.04.01 – Химия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Физическая и аналитическая химия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Комплексное тестирование: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неорганическая химия;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аналитическая химия;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физическая химия;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4) органическая химия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77783"/>
                  </a:ext>
                </a:extLst>
              </a:tr>
              <a:tr h="4521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06.04.01 – Биология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Биохимия и молекулярная биология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биология;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микробиология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693701"/>
                  </a:ext>
                </a:extLst>
              </a:tr>
              <a:tr h="3742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Экология и охрана природы</a:t>
                      </a:r>
                      <a:endParaRPr lang="ru-RU" dirty="0"/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42" marR="374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64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575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5"/>
          <p:cNvSpPr/>
          <p:nvPr/>
        </p:nvSpPr>
        <p:spPr>
          <a:xfrm>
            <a:off x="2178726" y="332656"/>
            <a:ext cx="3473393" cy="4902560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4" y="116632"/>
            <a:ext cx="3126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Учебный процесс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950468"/>
            <a:ext cx="5220072" cy="3001543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5"/>
          <p:cNvSpPr/>
          <p:nvPr/>
        </p:nvSpPr>
        <p:spPr>
          <a:xfrm>
            <a:off x="5148064" y="720081"/>
            <a:ext cx="4544961" cy="3136376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5"/>
          <p:cNvSpPr/>
          <p:nvPr/>
        </p:nvSpPr>
        <p:spPr>
          <a:xfrm>
            <a:off x="1053352" y="6309320"/>
            <a:ext cx="5750896" cy="548680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  <a:gd name="connsiteX0" fmla="*/ 129562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129562 w 5090465"/>
              <a:gd name="connsiteY4" fmla="*/ 0 h 3001543"/>
              <a:gd name="connsiteX0" fmla="*/ 129562 w 4967398"/>
              <a:gd name="connsiteY0" fmla="*/ 0 h 3001543"/>
              <a:gd name="connsiteX1" fmla="*/ 4967398 w 4967398"/>
              <a:gd name="connsiteY1" fmla="*/ 0 h 3001543"/>
              <a:gd name="connsiteX2" fmla="*/ 4633265 w 4967398"/>
              <a:gd name="connsiteY2" fmla="*/ 3001543 h 3001543"/>
              <a:gd name="connsiteX3" fmla="*/ 0 w 4967398"/>
              <a:gd name="connsiteY3" fmla="*/ 2980761 h 3001543"/>
              <a:gd name="connsiteX4" fmla="*/ 129562 w 4967398"/>
              <a:gd name="connsiteY4" fmla="*/ 0 h 3001543"/>
              <a:gd name="connsiteX0" fmla="*/ 129562 w 4844330"/>
              <a:gd name="connsiteY0" fmla="*/ 0 h 3001543"/>
              <a:gd name="connsiteX1" fmla="*/ 4844330 w 4844330"/>
              <a:gd name="connsiteY1" fmla="*/ 0 h 3001543"/>
              <a:gd name="connsiteX2" fmla="*/ 4633265 w 4844330"/>
              <a:gd name="connsiteY2" fmla="*/ 3001543 h 3001543"/>
              <a:gd name="connsiteX3" fmla="*/ 0 w 4844330"/>
              <a:gd name="connsiteY3" fmla="*/ 2980761 h 3001543"/>
              <a:gd name="connsiteX4" fmla="*/ 129562 w 4844330"/>
              <a:gd name="connsiteY4" fmla="*/ 0 h 3001543"/>
              <a:gd name="connsiteX0" fmla="*/ 37864 w 4844330"/>
              <a:gd name="connsiteY0" fmla="*/ 0 h 3001543"/>
              <a:gd name="connsiteX1" fmla="*/ 4844330 w 4844330"/>
              <a:gd name="connsiteY1" fmla="*/ 0 h 3001543"/>
              <a:gd name="connsiteX2" fmla="*/ 4633265 w 4844330"/>
              <a:gd name="connsiteY2" fmla="*/ 3001543 h 3001543"/>
              <a:gd name="connsiteX3" fmla="*/ 0 w 4844330"/>
              <a:gd name="connsiteY3" fmla="*/ 2980761 h 3001543"/>
              <a:gd name="connsiteX4" fmla="*/ 37864 w 4844330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330" h="3001543">
                <a:moveTo>
                  <a:pt x="37864" y="0"/>
                </a:moveTo>
                <a:lnTo>
                  <a:pt x="4844330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37864" y="0"/>
                </a:lnTo>
                <a:close/>
              </a:path>
            </a:pathLst>
          </a:custGeom>
          <a:gradFill>
            <a:gsLst>
              <a:gs pos="95000">
                <a:schemeClr val="tx2">
                  <a:alpha val="9200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7246" y="6383605"/>
            <a:ext cx="3077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Занятия в лабораториях </a:t>
            </a:r>
          </a:p>
        </p:txBody>
      </p:sp>
      <p:sp>
        <p:nvSpPr>
          <p:cNvPr id="23" name="Прямоугольник 5"/>
          <p:cNvSpPr/>
          <p:nvPr/>
        </p:nvSpPr>
        <p:spPr>
          <a:xfrm>
            <a:off x="5122645" y="3308491"/>
            <a:ext cx="4810547" cy="558205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  <a:gd name="connsiteX0" fmla="*/ 129562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129562 w 5090465"/>
              <a:gd name="connsiteY4" fmla="*/ 0 h 3001543"/>
              <a:gd name="connsiteX0" fmla="*/ 129562 w 4967398"/>
              <a:gd name="connsiteY0" fmla="*/ 0 h 3001543"/>
              <a:gd name="connsiteX1" fmla="*/ 4967398 w 4967398"/>
              <a:gd name="connsiteY1" fmla="*/ 0 h 3001543"/>
              <a:gd name="connsiteX2" fmla="*/ 4633265 w 4967398"/>
              <a:gd name="connsiteY2" fmla="*/ 3001543 h 3001543"/>
              <a:gd name="connsiteX3" fmla="*/ 0 w 4967398"/>
              <a:gd name="connsiteY3" fmla="*/ 2980761 h 3001543"/>
              <a:gd name="connsiteX4" fmla="*/ 129562 w 4967398"/>
              <a:gd name="connsiteY4" fmla="*/ 0 h 3001543"/>
              <a:gd name="connsiteX0" fmla="*/ 129562 w 4844330"/>
              <a:gd name="connsiteY0" fmla="*/ 0 h 3001543"/>
              <a:gd name="connsiteX1" fmla="*/ 4844330 w 4844330"/>
              <a:gd name="connsiteY1" fmla="*/ 0 h 3001543"/>
              <a:gd name="connsiteX2" fmla="*/ 4633265 w 4844330"/>
              <a:gd name="connsiteY2" fmla="*/ 3001543 h 3001543"/>
              <a:gd name="connsiteX3" fmla="*/ 0 w 4844330"/>
              <a:gd name="connsiteY3" fmla="*/ 2980761 h 3001543"/>
              <a:gd name="connsiteX4" fmla="*/ 129562 w 4844330"/>
              <a:gd name="connsiteY4" fmla="*/ 0 h 3001543"/>
              <a:gd name="connsiteX0" fmla="*/ 37864 w 4844330"/>
              <a:gd name="connsiteY0" fmla="*/ 0 h 3001543"/>
              <a:gd name="connsiteX1" fmla="*/ 4844330 w 4844330"/>
              <a:gd name="connsiteY1" fmla="*/ 0 h 3001543"/>
              <a:gd name="connsiteX2" fmla="*/ 4633265 w 4844330"/>
              <a:gd name="connsiteY2" fmla="*/ 3001543 h 3001543"/>
              <a:gd name="connsiteX3" fmla="*/ 0 w 4844330"/>
              <a:gd name="connsiteY3" fmla="*/ 2980761 h 3001543"/>
              <a:gd name="connsiteX4" fmla="*/ 37864 w 4844330"/>
              <a:gd name="connsiteY4" fmla="*/ 0 h 3001543"/>
              <a:gd name="connsiteX0" fmla="*/ 98147 w 4844330"/>
              <a:gd name="connsiteY0" fmla="*/ 0 h 3053649"/>
              <a:gd name="connsiteX1" fmla="*/ 4844330 w 4844330"/>
              <a:gd name="connsiteY1" fmla="*/ 52106 h 3053649"/>
              <a:gd name="connsiteX2" fmla="*/ 4633265 w 4844330"/>
              <a:gd name="connsiteY2" fmla="*/ 3053649 h 3053649"/>
              <a:gd name="connsiteX3" fmla="*/ 0 w 4844330"/>
              <a:gd name="connsiteY3" fmla="*/ 3032867 h 3053649"/>
              <a:gd name="connsiteX4" fmla="*/ 98147 w 4844330"/>
              <a:gd name="connsiteY4" fmla="*/ 0 h 305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330" h="3053649">
                <a:moveTo>
                  <a:pt x="98147" y="0"/>
                </a:moveTo>
                <a:lnTo>
                  <a:pt x="4844330" y="52106"/>
                </a:lnTo>
                <a:lnTo>
                  <a:pt x="4633265" y="3053649"/>
                </a:lnTo>
                <a:lnTo>
                  <a:pt x="0" y="3032867"/>
                </a:lnTo>
                <a:lnTo>
                  <a:pt x="98147" y="0"/>
                </a:lnTo>
                <a:close/>
              </a:path>
            </a:pathLst>
          </a:custGeom>
          <a:gradFill>
            <a:gsLst>
              <a:gs pos="95000">
                <a:schemeClr val="tx2">
                  <a:alpha val="9200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3387538"/>
            <a:ext cx="4500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Лекционные занятия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C60307-C4C2-44AE-9C52-86E940E97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866695"/>
            <a:ext cx="4810547" cy="30853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0F21F4-87FA-4038-9579-A47973D67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2" y="723046"/>
            <a:ext cx="2713304" cy="318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65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4" y="116632"/>
            <a:ext cx="4916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Производственная практика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56457"/>
            <a:ext cx="5090465" cy="3001543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5"/>
          <p:cNvSpPr/>
          <p:nvPr/>
        </p:nvSpPr>
        <p:spPr>
          <a:xfrm>
            <a:off x="-7912" y="3856456"/>
            <a:ext cx="5090465" cy="3001543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5"/>
          <p:cNvSpPr/>
          <p:nvPr/>
        </p:nvSpPr>
        <p:spPr>
          <a:xfrm>
            <a:off x="467544" y="720080"/>
            <a:ext cx="5090465" cy="313637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5"/>
          <p:cNvSpPr/>
          <p:nvPr/>
        </p:nvSpPr>
        <p:spPr>
          <a:xfrm>
            <a:off x="4932040" y="720080"/>
            <a:ext cx="5322095" cy="313637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5"/>
          <p:cNvSpPr/>
          <p:nvPr/>
        </p:nvSpPr>
        <p:spPr>
          <a:xfrm>
            <a:off x="11654" y="6219072"/>
            <a:ext cx="3602139" cy="63892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  <a:gd name="connsiteX0" fmla="*/ 113030 w 5090465"/>
              <a:gd name="connsiteY0" fmla="*/ 0 h 3067058"/>
              <a:gd name="connsiteX1" fmla="*/ 5090465 w 5090465"/>
              <a:gd name="connsiteY1" fmla="*/ 65515 h 3067058"/>
              <a:gd name="connsiteX2" fmla="*/ 4633265 w 5090465"/>
              <a:gd name="connsiteY2" fmla="*/ 3067058 h 3067058"/>
              <a:gd name="connsiteX3" fmla="*/ 0 w 5090465"/>
              <a:gd name="connsiteY3" fmla="*/ 3046276 h 3067058"/>
              <a:gd name="connsiteX4" fmla="*/ 113030 w 5090465"/>
              <a:gd name="connsiteY4" fmla="*/ 0 h 306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67058">
                <a:moveTo>
                  <a:pt x="113030" y="0"/>
                </a:moveTo>
                <a:lnTo>
                  <a:pt x="5090465" y="65515"/>
                </a:lnTo>
                <a:lnTo>
                  <a:pt x="4633265" y="3067058"/>
                </a:lnTo>
                <a:lnTo>
                  <a:pt x="0" y="3046276"/>
                </a:lnTo>
                <a:lnTo>
                  <a:pt x="113030" y="0"/>
                </a:lnTo>
                <a:close/>
              </a:path>
            </a:pathLst>
          </a:custGeom>
          <a:gradFill>
            <a:gsLst>
              <a:gs pos="3000">
                <a:schemeClr val="tx2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5"/>
          <p:cNvSpPr/>
          <p:nvPr/>
        </p:nvSpPr>
        <p:spPr>
          <a:xfrm>
            <a:off x="467544" y="3217529"/>
            <a:ext cx="3602139" cy="63892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  <a:gd name="connsiteX0" fmla="*/ 113030 w 5090465"/>
              <a:gd name="connsiteY0" fmla="*/ 0 h 3067058"/>
              <a:gd name="connsiteX1" fmla="*/ 5090465 w 5090465"/>
              <a:gd name="connsiteY1" fmla="*/ 65515 h 3067058"/>
              <a:gd name="connsiteX2" fmla="*/ 4633265 w 5090465"/>
              <a:gd name="connsiteY2" fmla="*/ 3067058 h 3067058"/>
              <a:gd name="connsiteX3" fmla="*/ 0 w 5090465"/>
              <a:gd name="connsiteY3" fmla="*/ 3046276 h 3067058"/>
              <a:gd name="connsiteX4" fmla="*/ 113030 w 5090465"/>
              <a:gd name="connsiteY4" fmla="*/ 0 h 306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67058">
                <a:moveTo>
                  <a:pt x="113030" y="0"/>
                </a:moveTo>
                <a:lnTo>
                  <a:pt x="5090465" y="65515"/>
                </a:lnTo>
                <a:lnTo>
                  <a:pt x="4633265" y="3067058"/>
                </a:lnTo>
                <a:lnTo>
                  <a:pt x="0" y="3046276"/>
                </a:lnTo>
                <a:lnTo>
                  <a:pt x="113030" y="0"/>
                </a:lnTo>
                <a:close/>
              </a:path>
            </a:pathLst>
          </a:custGeom>
          <a:gradFill>
            <a:gsLst>
              <a:gs pos="3000">
                <a:schemeClr val="tx2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5"/>
          <p:cNvSpPr/>
          <p:nvPr/>
        </p:nvSpPr>
        <p:spPr>
          <a:xfrm>
            <a:off x="4954108" y="3217528"/>
            <a:ext cx="3602139" cy="63892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  <a:gd name="connsiteX0" fmla="*/ 113030 w 5090465"/>
              <a:gd name="connsiteY0" fmla="*/ 0 h 3067058"/>
              <a:gd name="connsiteX1" fmla="*/ 5090465 w 5090465"/>
              <a:gd name="connsiteY1" fmla="*/ 65515 h 3067058"/>
              <a:gd name="connsiteX2" fmla="*/ 4633265 w 5090465"/>
              <a:gd name="connsiteY2" fmla="*/ 3067058 h 3067058"/>
              <a:gd name="connsiteX3" fmla="*/ 0 w 5090465"/>
              <a:gd name="connsiteY3" fmla="*/ 3046276 h 3067058"/>
              <a:gd name="connsiteX4" fmla="*/ 113030 w 5090465"/>
              <a:gd name="connsiteY4" fmla="*/ 0 h 306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67058">
                <a:moveTo>
                  <a:pt x="113030" y="0"/>
                </a:moveTo>
                <a:lnTo>
                  <a:pt x="5090465" y="65515"/>
                </a:lnTo>
                <a:lnTo>
                  <a:pt x="4633265" y="3067058"/>
                </a:lnTo>
                <a:lnTo>
                  <a:pt x="0" y="3046276"/>
                </a:lnTo>
                <a:lnTo>
                  <a:pt x="113030" y="0"/>
                </a:lnTo>
                <a:close/>
              </a:path>
            </a:pathLst>
          </a:custGeom>
          <a:gradFill>
            <a:gsLst>
              <a:gs pos="3000">
                <a:schemeClr val="tx2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3326821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Сакмарская ТЭЦ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4048" y="3326821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Юганскнефтегаз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96" y="6341258"/>
            <a:ext cx="2882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Газпром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Подземремонт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6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ЕРДЦЕ - НАСОС И ПЕРЕСЕЧЕНИЕ ПУТЕЙ. Лечение зубов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8582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4" y="116632"/>
            <a:ext cx="2492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Конференции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56457"/>
            <a:ext cx="5090465" cy="3001543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5"/>
          <p:cNvSpPr/>
          <p:nvPr/>
        </p:nvSpPr>
        <p:spPr>
          <a:xfrm>
            <a:off x="-7912" y="3856456"/>
            <a:ext cx="5090465" cy="3001543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5"/>
          <p:cNvSpPr/>
          <p:nvPr/>
        </p:nvSpPr>
        <p:spPr>
          <a:xfrm>
            <a:off x="467544" y="720080"/>
            <a:ext cx="5090465" cy="313637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5"/>
          <p:cNvSpPr/>
          <p:nvPr/>
        </p:nvSpPr>
        <p:spPr>
          <a:xfrm>
            <a:off x="4932040" y="720080"/>
            <a:ext cx="5322095" cy="313637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5"/>
          <p:cNvSpPr/>
          <p:nvPr/>
        </p:nvSpPr>
        <p:spPr>
          <a:xfrm>
            <a:off x="11654" y="6219072"/>
            <a:ext cx="3602139" cy="63892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  <a:gd name="connsiteX0" fmla="*/ 113030 w 5090465"/>
              <a:gd name="connsiteY0" fmla="*/ 0 h 3067058"/>
              <a:gd name="connsiteX1" fmla="*/ 5090465 w 5090465"/>
              <a:gd name="connsiteY1" fmla="*/ 65515 h 3067058"/>
              <a:gd name="connsiteX2" fmla="*/ 4633265 w 5090465"/>
              <a:gd name="connsiteY2" fmla="*/ 3067058 h 3067058"/>
              <a:gd name="connsiteX3" fmla="*/ 0 w 5090465"/>
              <a:gd name="connsiteY3" fmla="*/ 3046276 h 3067058"/>
              <a:gd name="connsiteX4" fmla="*/ 113030 w 5090465"/>
              <a:gd name="connsiteY4" fmla="*/ 0 h 306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67058">
                <a:moveTo>
                  <a:pt x="113030" y="0"/>
                </a:moveTo>
                <a:lnTo>
                  <a:pt x="5090465" y="65515"/>
                </a:lnTo>
                <a:lnTo>
                  <a:pt x="4633265" y="3067058"/>
                </a:lnTo>
                <a:lnTo>
                  <a:pt x="0" y="3046276"/>
                </a:lnTo>
                <a:lnTo>
                  <a:pt x="113030" y="0"/>
                </a:lnTo>
                <a:close/>
              </a:path>
            </a:pathLst>
          </a:custGeom>
          <a:gradFill>
            <a:gsLst>
              <a:gs pos="3000">
                <a:schemeClr val="tx2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5"/>
          <p:cNvSpPr/>
          <p:nvPr/>
        </p:nvSpPr>
        <p:spPr>
          <a:xfrm>
            <a:off x="467544" y="3217529"/>
            <a:ext cx="3602139" cy="63892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  <a:gd name="connsiteX0" fmla="*/ 113030 w 5090465"/>
              <a:gd name="connsiteY0" fmla="*/ 0 h 3067058"/>
              <a:gd name="connsiteX1" fmla="*/ 5090465 w 5090465"/>
              <a:gd name="connsiteY1" fmla="*/ 65515 h 3067058"/>
              <a:gd name="connsiteX2" fmla="*/ 4633265 w 5090465"/>
              <a:gd name="connsiteY2" fmla="*/ 3067058 h 3067058"/>
              <a:gd name="connsiteX3" fmla="*/ 0 w 5090465"/>
              <a:gd name="connsiteY3" fmla="*/ 3046276 h 3067058"/>
              <a:gd name="connsiteX4" fmla="*/ 113030 w 5090465"/>
              <a:gd name="connsiteY4" fmla="*/ 0 h 306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67058">
                <a:moveTo>
                  <a:pt x="113030" y="0"/>
                </a:moveTo>
                <a:lnTo>
                  <a:pt x="5090465" y="65515"/>
                </a:lnTo>
                <a:lnTo>
                  <a:pt x="4633265" y="3067058"/>
                </a:lnTo>
                <a:lnTo>
                  <a:pt x="0" y="3046276"/>
                </a:lnTo>
                <a:lnTo>
                  <a:pt x="113030" y="0"/>
                </a:lnTo>
                <a:close/>
              </a:path>
            </a:pathLst>
          </a:custGeom>
          <a:gradFill>
            <a:gsLst>
              <a:gs pos="3000">
                <a:schemeClr val="tx2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3326821"/>
            <a:ext cx="235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Биоэлементы-20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21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96" y="6341258"/>
            <a:ext cx="4419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Проблемы экологии Южного Урала</a:t>
            </a:r>
          </a:p>
        </p:txBody>
      </p:sp>
    </p:spTree>
    <p:extLst>
      <p:ext uri="{BB962C8B-B14F-4D97-AF65-F5344CB8AC3E}">
        <p14:creationId xmlns:p14="http://schemas.microsoft.com/office/powerpoint/2010/main" val="3946856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1654" y="0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4" y="116632"/>
            <a:ext cx="7550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Сотрудничество с иностранными студентами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56457"/>
            <a:ext cx="5090465" cy="3001543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5"/>
          <p:cNvSpPr/>
          <p:nvPr/>
        </p:nvSpPr>
        <p:spPr>
          <a:xfrm>
            <a:off x="-7912" y="3856456"/>
            <a:ext cx="5090465" cy="3001543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5"/>
          <p:cNvSpPr/>
          <p:nvPr/>
        </p:nvSpPr>
        <p:spPr>
          <a:xfrm>
            <a:off x="467544" y="720080"/>
            <a:ext cx="5090465" cy="313637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5"/>
          <p:cNvSpPr/>
          <p:nvPr/>
        </p:nvSpPr>
        <p:spPr>
          <a:xfrm>
            <a:off x="4932040" y="720080"/>
            <a:ext cx="5322095" cy="3136377"/>
          </a:xfrm>
          <a:custGeom>
            <a:avLst/>
            <a:gdLst>
              <a:gd name="connsiteX0" fmla="*/ 0 w 5090465"/>
              <a:gd name="connsiteY0" fmla="*/ 0 h 2980761"/>
              <a:gd name="connsiteX1" fmla="*/ 5090465 w 5090465"/>
              <a:gd name="connsiteY1" fmla="*/ 0 h 2980761"/>
              <a:gd name="connsiteX2" fmla="*/ 5090465 w 5090465"/>
              <a:gd name="connsiteY2" fmla="*/ 2980761 h 2980761"/>
              <a:gd name="connsiteX3" fmla="*/ 0 w 5090465"/>
              <a:gd name="connsiteY3" fmla="*/ 2980761 h 2980761"/>
              <a:gd name="connsiteX4" fmla="*/ 0 w 5090465"/>
              <a:gd name="connsiteY4" fmla="*/ 0 h 2980761"/>
              <a:gd name="connsiteX0" fmla="*/ 0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0 w 5090465"/>
              <a:gd name="connsiteY4" fmla="*/ 0 h 3001543"/>
              <a:gd name="connsiteX0" fmla="*/ 498764 w 5090465"/>
              <a:gd name="connsiteY0" fmla="*/ 0 h 3001543"/>
              <a:gd name="connsiteX1" fmla="*/ 5090465 w 5090465"/>
              <a:gd name="connsiteY1" fmla="*/ 0 h 3001543"/>
              <a:gd name="connsiteX2" fmla="*/ 4633265 w 5090465"/>
              <a:gd name="connsiteY2" fmla="*/ 3001543 h 3001543"/>
              <a:gd name="connsiteX3" fmla="*/ 0 w 5090465"/>
              <a:gd name="connsiteY3" fmla="*/ 2980761 h 3001543"/>
              <a:gd name="connsiteX4" fmla="*/ 498764 w 5090465"/>
              <a:gd name="connsiteY4" fmla="*/ 0 h 30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465" h="3001543">
                <a:moveTo>
                  <a:pt x="498764" y="0"/>
                </a:moveTo>
                <a:lnTo>
                  <a:pt x="5090465" y="0"/>
                </a:lnTo>
                <a:lnTo>
                  <a:pt x="4633265" y="3001543"/>
                </a:lnTo>
                <a:lnTo>
                  <a:pt x="0" y="2980761"/>
                </a:lnTo>
                <a:lnTo>
                  <a:pt x="4987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4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Журнал ABC - Сердечный цикл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-это способность органа, ткани или клетки возбуждаться под действием импульсов, возникающих в них самих без внешних раздражителей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7128791" cy="5721499"/>
          </a:xfrm>
        </p:spPr>
      </p:pic>
    </p:spTree>
    <p:extLst>
      <p:ext uri="{BB962C8B-B14F-4D97-AF65-F5344CB8AC3E}">
        <p14:creationId xmlns:p14="http://schemas.microsoft.com/office/powerpoint/2010/main" val="138518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Методика </a:t>
            </a:r>
            <a:r>
              <a:rPr lang="ru-RU" dirty="0" err="1"/>
              <a:t>Лангендорфа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5760640" cy="3846464"/>
          </a:xfrm>
        </p:spPr>
      </p:pic>
    </p:spTree>
    <p:extLst>
      <p:ext uri="{BB962C8B-B14F-4D97-AF65-F5344CB8AC3E}">
        <p14:creationId xmlns:p14="http://schemas.microsoft.com/office/powerpoint/2010/main" val="2623318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роводящая система сердца :: От аритмии сердца умирают - 28 …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358245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678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Градиент </a:t>
            </a:r>
            <a:r>
              <a:rPr lang="ru-RU" b="1" dirty="0" err="1"/>
              <a:t>автоматии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r>
              <a:rPr lang="ru-RU" dirty="0"/>
              <a:t>Степень </a:t>
            </a:r>
            <a:r>
              <a:rPr lang="ru-RU" dirty="0" err="1"/>
              <a:t>автоматии</a:t>
            </a:r>
            <a:r>
              <a:rPr lang="ru-RU" dirty="0"/>
              <a:t> тем выше, чем ближе расположен участок к </a:t>
            </a:r>
            <a:r>
              <a:rPr lang="ru-RU" dirty="0" err="1"/>
              <a:t>синоатриальному</a:t>
            </a:r>
            <a:r>
              <a:rPr lang="ru-RU" dirty="0"/>
              <a:t> узлу</a:t>
            </a:r>
          </a:p>
          <a:p>
            <a:pPr marL="514350" indent="-514350" algn="just">
              <a:buNone/>
            </a:pPr>
            <a:r>
              <a:rPr lang="ru-RU" dirty="0"/>
              <a:t>2. </a:t>
            </a:r>
            <a:r>
              <a:rPr lang="ru-RU" dirty="0" err="1"/>
              <a:t>Синоатриальный</a:t>
            </a:r>
            <a:r>
              <a:rPr lang="ru-RU" dirty="0"/>
              <a:t> узел – 60 </a:t>
            </a:r>
            <a:r>
              <a:rPr lang="ru-RU" dirty="0" err="1"/>
              <a:t>удр</a:t>
            </a:r>
            <a:r>
              <a:rPr lang="ru-RU" dirty="0"/>
              <a:t>./мин.</a:t>
            </a:r>
          </a:p>
          <a:p>
            <a:pPr marL="514350" indent="-514350" algn="just">
              <a:buNone/>
            </a:pPr>
            <a:r>
              <a:rPr lang="ru-RU" dirty="0"/>
              <a:t>3. Атриовентрикулярный узел – 40-50 </a:t>
            </a:r>
            <a:r>
              <a:rPr lang="ru-RU" dirty="0" err="1"/>
              <a:t>удр</a:t>
            </a:r>
            <a:r>
              <a:rPr lang="ru-RU" dirty="0"/>
              <a:t>./ мин.</a:t>
            </a:r>
          </a:p>
          <a:p>
            <a:pPr marL="514350" indent="-514350" algn="just">
              <a:buNone/>
            </a:pPr>
            <a:r>
              <a:rPr lang="ru-RU" dirty="0"/>
              <a:t>4. Пучок </a:t>
            </a:r>
            <a:r>
              <a:rPr lang="ru-RU" dirty="0" err="1"/>
              <a:t>Гисса</a:t>
            </a:r>
            <a:r>
              <a:rPr lang="ru-RU" dirty="0"/>
              <a:t> – 30-40 </a:t>
            </a:r>
            <a:r>
              <a:rPr lang="ru-RU" dirty="0" err="1"/>
              <a:t>удр</a:t>
            </a:r>
            <a:r>
              <a:rPr lang="ru-RU" dirty="0"/>
              <a:t>./мин</a:t>
            </a:r>
          </a:p>
          <a:p>
            <a:pPr marL="514350" indent="-514350" algn="just">
              <a:buNone/>
            </a:pPr>
            <a:r>
              <a:rPr lang="ru-RU" dirty="0"/>
              <a:t>5. Волокна </a:t>
            </a:r>
            <a:r>
              <a:rPr lang="ru-RU" dirty="0" err="1"/>
              <a:t>Пуркинье</a:t>
            </a:r>
            <a:r>
              <a:rPr lang="ru-RU" dirty="0"/>
              <a:t> – 20 </a:t>
            </a:r>
            <a:r>
              <a:rPr lang="ru-RU" dirty="0" err="1"/>
              <a:t>удр</a:t>
            </a:r>
            <a:r>
              <a:rPr lang="ru-RU" dirty="0"/>
              <a:t>./мин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924</Words>
  <Application>Microsoft Office PowerPoint</Application>
  <PresentationFormat>Экран (4:3)</PresentationFormat>
  <Paragraphs>134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 Unicode MS</vt:lpstr>
      <vt:lpstr>Arial</vt:lpstr>
      <vt:lpstr>Calibri</vt:lpstr>
      <vt:lpstr>Times New Roman</vt:lpstr>
      <vt:lpstr>Verdana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Автоматия -это способность органа, ткани или клетки возбуждаться под действием импульсов, возникающих в них самих без внешних раздражителей</vt:lpstr>
      <vt:lpstr>Презентация PowerPoint</vt:lpstr>
      <vt:lpstr>Методика Лангендорфа </vt:lpstr>
      <vt:lpstr>Презентация PowerPoint</vt:lpstr>
      <vt:lpstr>Градиент автоматии</vt:lpstr>
      <vt:lpstr>Физиологические свойства сердечной мышцы</vt:lpstr>
      <vt:lpstr>Презентация PowerPoint</vt:lpstr>
      <vt:lpstr>Презентация PowerPoint</vt:lpstr>
      <vt:lpstr>Методы определения тонов сердца</vt:lpstr>
      <vt:lpstr>Тоны сердца</vt:lpstr>
      <vt:lpstr>Презентация PowerPoint</vt:lpstr>
      <vt:lpstr>Стандартные отведения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Электрическая ось сердца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Кровообращения</dc:title>
  <dc:creator>User</dc:creator>
  <cp:lastModifiedBy>Наталья Александровна Каргапольцева</cp:lastModifiedBy>
  <cp:revision>69</cp:revision>
  <dcterms:created xsi:type="dcterms:W3CDTF">2014-09-25T05:00:48Z</dcterms:created>
  <dcterms:modified xsi:type="dcterms:W3CDTF">2022-12-21T13:10:46Z</dcterms:modified>
</cp:coreProperties>
</file>