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6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74" r:id="rId22"/>
    <p:sldId id="275" r:id="rId23"/>
    <p:sldId id="276" r:id="rId24"/>
    <p:sldId id="277" r:id="rId25"/>
    <p:sldId id="278" r:id="rId26"/>
    <p:sldId id="281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501" autoAdjust="0"/>
  </p:normalViewPr>
  <p:slideViewPr>
    <p:cSldViewPr snapToGrid="0">
      <p:cViewPr varScale="1">
        <p:scale>
          <a:sx n="94" d="100"/>
          <a:sy n="94" d="100"/>
        </p:scale>
        <p:origin x="23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11901-A848-450E-A415-84C1143AF5FA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C3C29-E20A-40A8-A111-80BAD4D98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9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2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3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5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08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7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0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20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7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0B5DC8-F58B-4923-A6E9-6B74915AA9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291358-3B5A-4A41-92EC-85415A05E1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8C404E-1B45-42E2-908D-317F193F0C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332A-AB18-4C3B-9FBB-D6DB6F8826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73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9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5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6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8CF8C1B-04AC-4D97-84C2-84735AE8D0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EDE09AC-57B5-4D61-8666-D97471F548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65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  <p:sldLayoutId id="214748422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fanassyev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ru/item.asp?id=21855836" TargetMode="External"/><Relationship Id="rId2" Type="http://schemas.openxmlformats.org/officeDocument/2006/relationships/hyperlink" Target="http://elibrary.ru/item.asp?id=2193599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7114" y="323285"/>
            <a:ext cx="107180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Статистическая методология познания: исторический аспект</a:t>
            </a:r>
          </a:p>
          <a:p>
            <a:pPr algn="ctr"/>
            <a:endParaRPr lang="ru-RU" sz="7200" dirty="0">
              <a:ln w="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90063" y="2919470"/>
            <a:ext cx="11901937" cy="36100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tx1"/>
                </a:solidFill>
              </a:rPr>
              <a:t>  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     Афанасьев Владимир Николаевич – Избранный член Международного статистического института (</a:t>
            </a:r>
            <a:r>
              <a:rPr lang="en-US" dirty="0">
                <a:solidFill>
                  <a:schemeClr val="tx1"/>
                </a:solidFill>
              </a:rPr>
              <a:t>ISI)</a:t>
            </a:r>
            <a:r>
              <a:rPr lang="ru-RU" dirty="0">
                <a:solidFill>
                  <a:schemeClr val="tx1"/>
                </a:solidFill>
              </a:rPr>
              <a:t>, доктор экономических наук, профессор, зав. кафедры статистики и эконометрики Оренбургского государственного университета, Почетный работник высшего профессионального образования РФ.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vAfanassyev@gmail.com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6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100" y="152401"/>
            <a:ext cx="10515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Развитие статистической методологии естествознания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17208"/>
            <a:ext cx="6760029" cy="5163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Начало </a:t>
            </a:r>
            <a:r>
              <a:rPr lang="ru-RU" dirty="0">
                <a:solidFill>
                  <a:schemeClr val="accent6"/>
                </a:solidFill>
              </a:rPr>
              <a:t>статистической физике </a:t>
            </a:r>
            <a:r>
              <a:rPr lang="ru-RU" dirty="0"/>
              <a:t>было положено исследованием </a:t>
            </a:r>
            <a:r>
              <a:rPr lang="ru-RU" dirty="0">
                <a:solidFill>
                  <a:schemeClr val="accent6"/>
                </a:solidFill>
              </a:rPr>
              <a:t>Дж. Максвелла</a:t>
            </a:r>
            <a:r>
              <a:rPr lang="ru-RU" dirty="0"/>
              <a:t>. Он писал: «Когда мы имеем дело с массами материи, невозможность наблюдать индивидуальные молекулы вынуждает нас принять то, что я назвал статистическим методом вычисления, и отказаться от метода динамического, при котором мы следим в своих выкладках за каждым движением в отдельности… </a:t>
            </a:r>
            <a:r>
              <a:rPr lang="ru-RU" dirty="0">
                <a:solidFill>
                  <a:schemeClr val="accent6"/>
                </a:solidFill>
              </a:rPr>
              <a:t>Следуя этому методу, единственно возможному как с точки зрения экспериментальной, так и математической, мы переходим от строго динамических методов к методам статистики и теории вероятностей</a:t>
            </a:r>
            <a:r>
              <a:rPr lang="ru-RU" dirty="0"/>
              <a:t>».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60030" y="1945368"/>
            <a:ext cx="2590798" cy="3814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Джеймс Клерк Максвелл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(13.06.1831 – 5.11.1879)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Британский физик, математик и механик. Внес фундаментальный вклад в развитие физики. Одним из первых ввел в физику статистические представления.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27" y="1968727"/>
            <a:ext cx="2708502" cy="379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2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600" y="296182"/>
            <a:ext cx="6097229" cy="18646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Теория Чарльза Дарвина о естественном отборе</a:t>
            </a:r>
            <a:r>
              <a:rPr lang="ru-RU" dirty="0"/>
              <a:t> наиболее приспособленных организмов к условиям внешней среды – </a:t>
            </a:r>
            <a:r>
              <a:rPr lang="ru-RU" dirty="0">
                <a:solidFill>
                  <a:schemeClr val="accent6"/>
                </a:solidFill>
              </a:rPr>
              <a:t>типично статистическая теория массового процесса варьирующих индивидуальных признаков</a:t>
            </a:r>
            <a:r>
              <a:rPr lang="ru-RU" dirty="0"/>
              <a:t>. 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5687" y="2547257"/>
            <a:ext cx="2590798" cy="381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Чарльз Роберт Дарвин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(12.02.1809 – 19.04.1882)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Английский натуралист и путешественник, своими трудами заложивший основы современных представлений о биологической эволюции.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5" y="2547257"/>
            <a:ext cx="3037115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455229" y="296183"/>
            <a:ext cx="5649685" cy="186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6"/>
                </a:solidFill>
              </a:rPr>
              <a:t>Г. Мендель</a:t>
            </a:r>
            <a:r>
              <a:rPr lang="ru-RU" dirty="0"/>
              <a:t> открыл наиболее простые законы наследования признаков живых организмов, положив тем самым начало науке </a:t>
            </a:r>
            <a:r>
              <a:rPr lang="ru-RU" dirty="0">
                <a:solidFill>
                  <a:schemeClr val="accent6"/>
                </a:solidFill>
              </a:rPr>
              <a:t>генетике</a:t>
            </a:r>
            <a:r>
              <a:rPr lang="ru-RU" dirty="0"/>
              <a:t>, которая </a:t>
            </a:r>
            <a:r>
              <a:rPr lang="ru-RU" dirty="0">
                <a:solidFill>
                  <a:schemeClr val="accent6"/>
                </a:solidFill>
              </a:rPr>
              <a:t>полностью</a:t>
            </a:r>
            <a:r>
              <a:rPr lang="ru-RU" dirty="0"/>
              <a:t> </a:t>
            </a:r>
            <a:r>
              <a:rPr lang="ru-RU" dirty="0">
                <a:solidFill>
                  <a:schemeClr val="accent6"/>
                </a:solidFill>
              </a:rPr>
              <a:t>основана на статистических методах анализа массовых явлений</a:t>
            </a:r>
            <a:r>
              <a:rPr lang="ru-RU" dirty="0"/>
              <a:t> и закона, который имеет статистический характер.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02829" y="2547257"/>
            <a:ext cx="2590798" cy="381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/>
              <a:t>Грегор</a:t>
            </a:r>
            <a:r>
              <a:rPr lang="ru-RU" dirty="0"/>
              <a:t> Иоганн Мендель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(20.07.1822 – 6.01.1884)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Австрийский биолог и ботаник, монах-августинец, аббат. Основоположник учения о наследственности.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627" y="2547257"/>
            <a:ext cx="3037115" cy="3810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6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428" y="203653"/>
            <a:ext cx="11463886" cy="22020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Многие </a:t>
            </a:r>
            <a:r>
              <a:rPr lang="ru-RU" dirty="0">
                <a:solidFill>
                  <a:schemeClr val="accent6"/>
                </a:solidFill>
              </a:rPr>
              <a:t>методы</a:t>
            </a:r>
            <a:r>
              <a:rPr lang="ru-RU" dirty="0"/>
              <a:t> современного </a:t>
            </a:r>
            <a:r>
              <a:rPr lang="ru-RU" dirty="0">
                <a:solidFill>
                  <a:schemeClr val="accent6"/>
                </a:solidFill>
              </a:rPr>
              <a:t>статистического анализа</a:t>
            </a:r>
            <a:r>
              <a:rPr lang="ru-RU" dirty="0"/>
              <a:t>, например, </a:t>
            </a:r>
            <a:r>
              <a:rPr lang="ru-RU" dirty="0">
                <a:solidFill>
                  <a:schemeClr val="accent6"/>
                </a:solidFill>
              </a:rPr>
              <a:t>метод корреляционного измерения тесноты связей </a:t>
            </a:r>
            <a:r>
              <a:rPr lang="ru-RU" dirty="0"/>
              <a:t>был разработан для решения </a:t>
            </a:r>
            <a:r>
              <a:rPr lang="ru-RU" dirty="0">
                <a:solidFill>
                  <a:schemeClr val="accent6"/>
                </a:solidFill>
              </a:rPr>
              <a:t>биологических задач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Впервые корреляционный анализ был применен для изучения связи роста сыновей с ростом отцов английским биологом и статистиком Ф. </a:t>
            </a:r>
            <a:r>
              <a:rPr lang="ru-RU" dirty="0" err="1"/>
              <a:t>Гальтоном</a:t>
            </a:r>
            <a:r>
              <a:rPr lang="ru-RU" dirty="0"/>
              <a:t>. 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64972" y="2405742"/>
            <a:ext cx="2950028" cy="4169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/>
              <a:t>Фрэнсис</a:t>
            </a:r>
            <a:r>
              <a:rPr lang="ru-RU" dirty="0"/>
              <a:t> </a:t>
            </a:r>
            <a:r>
              <a:rPr lang="ru-RU" dirty="0" err="1"/>
              <a:t>Гальтон</a:t>
            </a: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(16.02.1822 – 17.01.1911)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Английский исследователь, географ, антрополог и психолог, основатель дифференциальной психологии и </a:t>
            </a:r>
            <a:r>
              <a:rPr lang="ru-RU" dirty="0" err="1"/>
              <a:t>психометрики</a:t>
            </a:r>
            <a:r>
              <a:rPr lang="ru-RU" dirty="0"/>
              <a:t>, статистик.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05742"/>
            <a:ext cx="3211285" cy="4169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4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2" y="0"/>
            <a:ext cx="11789229" cy="105591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/>
                </a:solidFill>
              </a:rPr>
              <a:t>Статистическая социология: от А. </a:t>
            </a:r>
            <a:r>
              <a:rPr lang="ru-RU" sz="3600" b="1" dirty="0" err="1">
                <a:solidFill>
                  <a:schemeClr val="accent6"/>
                </a:solidFill>
              </a:rPr>
              <a:t>Кетле</a:t>
            </a:r>
            <a:r>
              <a:rPr lang="ru-RU" sz="3600" b="1" dirty="0">
                <a:solidFill>
                  <a:schemeClr val="accent6"/>
                </a:solidFill>
              </a:rPr>
              <a:t> до Н. Винера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27" y="878566"/>
            <a:ext cx="5944828" cy="5718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Адольф </a:t>
            </a:r>
            <a:r>
              <a:rPr lang="ru-RU" dirty="0" err="1">
                <a:solidFill>
                  <a:schemeClr val="accent6"/>
                </a:solidFill>
              </a:rPr>
              <a:t>Кетле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/>
              <a:t>одним из первых начал применять </a:t>
            </a:r>
            <a:r>
              <a:rPr lang="ru-RU" dirty="0">
                <a:solidFill>
                  <a:schemeClr val="accent6"/>
                </a:solidFill>
              </a:rPr>
              <a:t>статистические методы в социологии</a:t>
            </a:r>
            <a:r>
              <a:rPr lang="ru-RU" dirty="0"/>
              <a:t>. Его работы были связаны с изучением данных о преступлениях в Бельгии. Он построил динамические ряды и убедился в постоянстве их числа и отношения к числу жителей. «Как будто кто-то заранее определяет, сколько человек будет убито, и притом ножом, а сколько – повешено или задушено». 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6"/>
                </a:solidFill>
              </a:rPr>
              <a:t>Кетле</a:t>
            </a:r>
            <a:r>
              <a:rPr lang="ru-RU" dirty="0"/>
              <a:t> </a:t>
            </a:r>
            <a:r>
              <a:rPr lang="ru-RU" dirty="0">
                <a:solidFill>
                  <a:schemeClr val="accent6"/>
                </a:solidFill>
              </a:rPr>
              <a:t>считал</a:t>
            </a:r>
            <a:r>
              <a:rPr lang="ru-RU" dirty="0"/>
              <a:t> </a:t>
            </a:r>
            <a:r>
              <a:rPr lang="ru-RU" dirty="0">
                <a:solidFill>
                  <a:schemeClr val="accent6"/>
                </a:solidFill>
              </a:rPr>
              <a:t>социологию статистически детерминированной</a:t>
            </a:r>
            <a:r>
              <a:rPr lang="ru-RU" dirty="0"/>
              <a:t>, позволяющей предсказывать лишь средние результаты массовых процессов.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320626" y="1565952"/>
            <a:ext cx="2852057" cy="434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Адольф </a:t>
            </a:r>
            <a:r>
              <a:rPr lang="ru-RU" dirty="0" err="1"/>
              <a:t>Кетле</a:t>
            </a:r>
            <a:r>
              <a:rPr lang="ru-RU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(22.02.1796 – 17.02.1874)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Бельгийский математик, астроном, метеоролог, социолог. Один из родоначальников  статистической науки.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55" y="1565952"/>
            <a:ext cx="3112087" cy="4343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287" y="943881"/>
            <a:ext cx="6576199" cy="5413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Э. Ю. Янсон о минусах применения средних величин в социологии: «Средние величины для роста окружностей разных частей тела, длины рук и ног и т.п. дали бы вероятнее не идеал, а нечто безобразное. Точно также трудно представить себе, каким образом из средних величин, полученных для проявления добрых и злых наклонностей, получился бы тип нравственно прекрасного, в котором добродетель и преступность, два взаимоисключающие друг друга качества, находились бы в гармонии».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895114" y="1704062"/>
            <a:ext cx="2296886" cy="4440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Юлий Эдуардович Янсон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(27.10.1835 – 12.02.1893)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Российский экономист и статистик.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1490997"/>
            <a:ext cx="3254829" cy="4440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3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71" y="127454"/>
            <a:ext cx="6369372" cy="6501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Кибернетика</a:t>
            </a:r>
            <a:r>
              <a:rPr lang="ru-RU" dirty="0"/>
              <a:t> – наука о переработке информации и управлении в сложных системах. Эта наука имеет </a:t>
            </a:r>
            <a:r>
              <a:rPr lang="ru-RU" dirty="0">
                <a:solidFill>
                  <a:schemeClr val="accent6"/>
                </a:solidFill>
              </a:rPr>
              <a:t>ярко выраженный статистический характер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Её создатель, </a:t>
            </a:r>
            <a:r>
              <a:rPr lang="ru-RU" dirty="0" err="1"/>
              <a:t>Норберт</a:t>
            </a:r>
            <a:r>
              <a:rPr lang="ru-RU" dirty="0"/>
              <a:t> Винер, говорит следующее: «... связь и управление неотделимы друг от друга как в машине, так и в живом организме, и </a:t>
            </a:r>
            <a:r>
              <a:rPr lang="ru-RU" dirty="0">
                <a:solidFill>
                  <a:schemeClr val="accent6"/>
                </a:solidFill>
              </a:rPr>
              <a:t>основа этой теории вероятностная</a:t>
            </a:r>
            <a:r>
              <a:rPr lang="ru-RU" dirty="0"/>
              <a:t> … Более того, в США, в России и других странах была усвоена выраженная тогда мною точка зрения, что </a:t>
            </a:r>
            <a:r>
              <a:rPr lang="ru-RU" dirty="0">
                <a:solidFill>
                  <a:schemeClr val="accent6"/>
                </a:solidFill>
              </a:rPr>
              <a:t>проблема автоматизации</a:t>
            </a:r>
            <a:r>
              <a:rPr lang="ru-RU" dirty="0"/>
              <a:t> – это, по существу, </a:t>
            </a:r>
            <a:r>
              <a:rPr lang="ru-RU" dirty="0">
                <a:solidFill>
                  <a:schemeClr val="accent6"/>
                </a:solidFill>
              </a:rPr>
              <a:t>проблема статистическая</a:t>
            </a:r>
            <a:r>
              <a:rPr lang="ru-RU" dirty="0"/>
              <a:t>, предполагающая использование случайных функций…».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41888" y="127454"/>
            <a:ext cx="5750112" cy="1275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/>
              <a:t>Норберт</a:t>
            </a:r>
            <a:r>
              <a:rPr lang="ru-RU" dirty="0"/>
              <a:t> Винер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(26.11.1894 – 18.03.1964)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60" y="1119752"/>
            <a:ext cx="3556568" cy="41489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38660" y="5268686"/>
            <a:ext cx="3556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Американский ученый, выдающийся математик и философ, основоположник кибернетики и теории искусственного интеллекта. </a:t>
            </a:r>
          </a:p>
        </p:txBody>
      </p:sp>
    </p:spTree>
    <p:extLst>
      <p:ext uri="{BB962C8B-B14F-4D97-AF65-F5344CB8AC3E}">
        <p14:creationId xmlns:p14="http://schemas.microsoft.com/office/powerpoint/2010/main" val="19274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142" y="170996"/>
            <a:ext cx="1097402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 статистической причинности, ее возникновении в результате переплетения в сложной системе множества причин и следствий, иначе говоря – в результате всеобщей взаимосвязи явлений мира, подробно говорил великий русский ученый А. Чупров в своем труде «Очерки по истории статистики».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34343" y="2346665"/>
            <a:ext cx="2732314" cy="4440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Александр Александрович Чупров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(18.02.1874 – 19.04.1926)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Русский статистик. Внес большой вклад в развитие статистики. Выработал образцовую систему преподавания статистики и успешно её осуществил.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26" y="2346665"/>
            <a:ext cx="3007860" cy="4097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9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570" y="0"/>
            <a:ext cx="9176657" cy="88174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Статистика и мировоззрение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998" y="707572"/>
            <a:ext cx="10233800" cy="20279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А. Эйнштейн говорил: «Не могу поверить, что Господь Бог играет в карты! Ведь законы природы, согласно религии, «изобретены» Богом. Зачем же он включил в них случайность, вероятности, вместо того, чтобы «создать» ясные и простые жесткие законы, вроде законов Ньютона? Трудно совмещать в себе веру и науку, это бесспорно».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30712" y="2612570"/>
            <a:ext cx="3069771" cy="404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Альберт Эйнштейн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(14.03.1879 – 18.04.1955)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Физик-теоретик, один из основателей современной теоретический физики, Лауреат Нобелевской премии по физике 1921 года, общественный деятель-гуманист.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83" y="2612570"/>
            <a:ext cx="3295917" cy="4049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7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07630" y="83911"/>
            <a:ext cx="2635572" cy="330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Нильс Хенрик Давид Бор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(7.10.1885 – 18.11.1962)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Датский физик-теоретик и общественный деятель, один из создателей современной физики, лауреат Нобелевской премии по физике 1922 года.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72" y="83912"/>
            <a:ext cx="2616200" cy="3149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909716" y="83911"/>
            <a:ext cx="2635572" cy="330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Вернер Карл Гейзенберг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(5.12.1901 – 1.02.1976)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Немецкий физик-теоретик, один из создателей квантовой механики, лауреат Нобелевской премии по физике 1932 года.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86" y="83912"/>
            <a:ext cx="2616200" cy="3149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7630" y="3461658"/>
            <a:ext cx="2635572" cy="3309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Эрвин Рудольф Йозеф Александр </a:t>
            </a:r>
            <a:r>
              <a:rPr lang="ru-RU" dirty="0" err="1"/>
              <a:t>Шрёдингер</a:t>
            </a:r>
            <a:r>
              <a:rPr lang="ru-RU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(12.08.1887 – 4.01.1961)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Австрийский физик-теоретик, один из создателей квантовой механики, лауреат Нобелевской премии по физике 1933 года.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72" y="3461658"/>
            <a:ext cx="2616200" cy="3309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909716" y="3461658"/>
            <a:ext cx="2635572" cy="3309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Андрей Николаевич Колмогоров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(25.04.1903 – 20.10.1987)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Советский математик, один из крупнейших математиков </a:t>
            </a:r>
            <a:r>
              <a:rPr lang="en-US" dirty="0"/>
              <a:t>XX </a:t>
            </a:r>
            <a:r>
              <a:rPr lang="ru-RU" dirty="0"/>
              <a:t>века. Один из основоположников современной теории вероятности.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86" y="3461658"/>
            <a:ext cx="2616200" cy="3309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1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5" y="1068779"/>
            <a:ext cx="11899076" cy="31469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Задача науки не в том, чтобы исключить случайности и всюду искать жесткие законы, а в том, чтобы включить случайность в свои выводы, прогнозы, и в том, чтобы по возможности расширять сферу математического измерения вероятностей.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043" y="3211581"/>
            <a:ext cx="81741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Всякая достаточно сложная природная, социальная или техническая система подчиняется </a:t>
            </a:r>
            <a:r>
              <a:rPr lang="ru-RU" sz="2800" dirty="0">
                <a:solidFill>
                  <a:schemeClr val="accent6"/>
                </a:solidFill>
              </a:rPr>
              <a:t>статистическим</a:t>
            </a:r>
            <a:r>
              <a:rPr lang="ru-RU" sz="2800" dirty="0"/>
              <a:t> по своей форме проявления </a:t>
            </a:r>
            <a:r>
              <a:rPr lang="ru-RU" sz="2800" dirty="0">
                <a:solidFill>
                  <a:schemeClr val="accent6"/>
                </a:solidFill>
              </a:rPr>
              <a:t>закономерностям</a:t>
            </a:r>
            <a:r>
              <a:rPr lang="ru-RU" sz="2800" dirty="0"/>
              <a:t>, т.е. сочетаем необходимые средние значения параметров, тенденции развития со случайной вариацией и волатильностью индивидуальных значений этих параметров.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044" y="129132"/>
            <a:ext cx="11851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/>
                </a:solidFill>
              </a:rPr>
              <a:t>Сформулируем основные черты новой статистической или стохастической, т.е. вероятностной картины мира:</a:t>
            </a:r>
          </a:p>
        </p:txBody>
      </p:sp>
      <p:pic>
        <p:nvPicPr>
          <p:cNvPr id="9" name="Picture 2" descr="C:\Users\Владимир\Downloads\contact-center-reporting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6" y="3211581"/>
            <a:ext cx="2852759" cy="27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00" y="1"/>
            <a:ext cx="11556694" cy="1090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6"/>
                </a:solidFill>
              </a:rPr>
              <a:t>Стихийные зачатки статистического мировоззрения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747" y="1090671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«С самого зарождения наук, философы Древней Греции сформулировали не только понятие о законе (</a:t>
            </a:r>
            <a:r>
              <a:rPr lang="en-US" dirty="0"/>
              <a:t>“</a:t>
            </a:r>
            <a:r>
              <a:rPr lang="ru-RU" dirty="0" err="1"/>
              <a:t>номос</a:t>
            </a:r>
            <a:r>
              <a:rPr lang="en-US" dirty="0"/>
              <a:t>”</a:t>
            </a:r>
            <a:r>
              <a:rPr lang="ru-RU" dirty="0"/>
              <a:t>), но и случайности (</a:t>
            </a:r>
            <a:r>
              <a:rPr lang="en-US" dirty="0"/>
              <a:t>“</a:t>
            </a:r>
            <a:r>
              <a:rPr lang="ru-RU" dirty="0" err="1"/>
              <a:t>тюхе</a:t>
            </a:r>
            <a:r>
              <a:rPr lang="en-US" dirty="0"/>
              <a:t>”</a:t>
            </a:r>
            <a:r>
              <a:rPr lang="ru-RU" dirty="0"/>
              <a:t>), т.е. нечто, противоположное закону, непредсказуемое.»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8" y="2351313"/>
            <a:ext cx="7108372" cy="4181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8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6" y="106879"/>
            <a:ext cx="11851576" cy="442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Случайная вариация индивидуальных значений признаков у разных единиц совокупности не только не вредна, наоборот, в природе она является источником, создающим исходный материал для приспособления системы к разнообразным условиям, источником для развития. Как говорил А. </a:t>
            </a:r>
            <a:r>
              <a:rPr lang="ru-RU" sz="3200" dirty="0" err="1"/>
              <a:t>Кетле</a:t>
            </a:r>
            <a:r>
              <a:rPr lang="ru-RU" sz="3200" dirty="0"/>
              <a:t>: «</a:t>
            </a:r>
            <a:r>
              <a:rPr lang="ru-RU" sz="3200" dirty="0">
                <a:solidFill>
                  <a:schemeClr val="accent6"/>
                </a:solidFill>
              </a:rPr>
              <a:t>В мире существуют общий закон, предназначенный как бы для того, чтобы разливать жизнь во Вселенной; в силу этого закона все живущее подлежит бесконечному разнообразию… Каждый предмет подвержен флюктуациям</a:t>
            </a:r>
            <a:r>
              <a:rPr lang="ru-RU" sz="3200" dirty="0"/>
              <a:t>». </a:t>
            </a:r>
          </a:p>
        </p:txBody>
      </p:sp>
      <p:pic>
        <p:nvPicPr>
          <p:cNvPr id="5" name="Picture 3" descr="C:\Users\Владимир\Downloads\2000px-Fisher_iris_versicolor_sepalwidth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63" y="3752601"/>
            <a:ext cx="4085111" cy="29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543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Практическое значение статистической методологии познания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28" y="1369106"/>
            <a:ext cx="6423801" cy="5227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1939 году У. Э. </a:t>
            </a:r>
            <a:r>
              <a:rPr lang="ru-RU" dirty="0" err="1"/>
              <a:t>Шухарт</a:t>
            </a:r>
            <a:r>
              <a:rPr lang="ru-RU" dirty="0"/>
              <a:t> предложил </a:t>
            </a:r>
            <a:r>
              <a:rPr lang="ru-RU" dirty="0">
                <a:solidFill>
                  <a:schemeClr val="accent6"/>
                </a:solidFill>
              </a:rPr>
              <a:t>метод статистического контроля качества продукции</a:t>
            </a:r>
            <a:r>
              <a:rPr lang="ru-RU" dirty="0"/>
              <a:t>, основанный на понятии о </a:t>
            </a:r>
            <a:r>
              <a:rPr lang="ru-RU" dirty="0">
                <a:solidFill>
                  <a:schemeClr val="accent6"/>
                </a:solidFill>
              </a:rPr>
              <a:t>статистическом распределении варьирующих параметров </a:t>
            </a:r>
            <a:r>
              <a:rPr lang="ru-RU" dirty="0"/>
              <a:t>технологического процесса и самих изделий.  </a:t>
            </a:r>
          </a:p>
          <a:p>
            <a:pPr marL="0" indent="0">
              <a:buNone/>
            </a:pPr>
            <a:r>
              <a:rPr lang="ru-RU" dirty="0"/>
              <a:t>Внедрение статистического контроля качества резко повысило качество многих видов продукции, особенно сложных, вроде автомобиля, телевизора, ЭВМ.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32231" y="1905000"/>
            <a:ext cx="2635572" cy="3581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/>
              <a:t>Уолтер</a:t>
            </a:r>
            <a:r>
              <a:rPr lang="ru-RU" dirty="0"/>
              <a:t> Эндрю </a:t>
            </a:r>
            <a:r>
              <a:rPr lang="ru-RU" dirty="0" err="1"/>
              <a:t>Шухарт</a:t>
            </a: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(18.03.1891 – 11.03.1967)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Всемирно известный американский ученый и консультант по теории управления качеством.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3" y="1785258"/>
            <a:ext cx="2862940" cy="3701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4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00" y="127453"/>
            <a:ext cx="10233800" cy="246334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Ещё одним примером является моё исследование в области </a:t>
            </a:r>
            <a:r>
              <a:rPr lang="ru-RU" dirty="0">
                <a:solidFill>
                  <a:schemeClr val="accent6"/>
                </a:solidFill>
              </a:rPr>
              <a:t>влияния изменения климата на растения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Используя статистическую методологию анализа временных рядов, за 130-летний период мною </a:t>
            </a:r>
            <a:r>
              <a:rPr lang="ru-RU" dirty="0">
                <a:solidFill>
                  <a:schemeClr val="accent6"/>
                </a:solidFill>
              </a:rPr>
              <a:t>доказана адаптация растений к изменению климата</a:t>
            </a:r>
            <a:r>
              <a:rPr lang="ru-RU" dirty="0"/>
              <a:t>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9" y="2721427"/>
            <a:ext cx="5218954" cy="3509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768317" y="2590799"/>
            <a:ext cx="2884713" cy="413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временного ряда </a:t>
            </a: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7428137" y="2789348"/>
            <a:ext cx="707572" cy="10559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400800" y="3866468"/>
            <a:ext cx="2198913" cy="609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Корреляционный анализ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67056" y="4686071"/>
            <a:ext cx="2013857" cy="566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Спектральный анализ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9613444" y="3028605"/>
            <a:ext cx="1" cy="1643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10457087" y="2797628"/>
            <a:ext cx="449034" cy="28867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9573984" y="5684383"/>
            <a:ext cx="2498272" cy="781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Модели авторегрессии и скользящего среднего</a:t>
            </a:r>
          </a:p>
        </p:txBody>
      </p:sp>
    </p:spTree>
    <p:extLst>
      <p:ext uri="{BB962C8B-B14F-4D97-AF65-F5344CB8AC3E}">
        <p14:creationId xmlns:p14="http://schemas.microsoft.com/office/powerpoint/2010/main" val="28131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 animBg="1"/>
      <p:bldP spid="18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000" y="0"/>
            <a:ext cx="10646884" cy="8490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Список использованной литературы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9571" y="926035"/>
            <a:ext cx="11909502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Афанасьев В.Н., Маркова А.И. Курс лекций по истории статистики: Оренбург: изд. Центр ОГАУ, 2003.-376 с.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Винер Н. Мое отношение к кибернетике, ее прошлое и будущее: М., Советское радио, 1969 г., с. 17-18</a:t>
            </a:r>
            <a:r>
              <a:rPr kumimoji="0" lang="ru-RU" alt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(перев. с англ.).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Дружинин Н.К. Развитие основных идей статистической науки-М.: Статистика, 1979.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Максвелл Д. Статьи и речи. М.:Наука.1968 г., с. 108.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Карпенко Б.И. Развитие идей и категорий математической статистики.- М.: Наука, 1979. </a:t>
            </a:r>
            <a:r>
              <a:rPr kumimoji="0" lang="ru-RU" alt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Кауфман А.А. Теория  и методы статистики. 3 изд. М.,1916г., с.159-160.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Купцов В.И. Детерминизм и вероятность. - М.: Политическая литература, 1976.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Лаплас П. Опыт философии теории вероятностей. - М.: 1908г. с.9.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Плошко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Б.Г., Елисеева И.И. История статистики. - М.: Финансы и статистика, 1990.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Реньи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Трилогия о математике (гл.2). Письма о вероятности.-Пер. с венг. -М.: Мир, 1980.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Эйнштейн А., и др. Эволюция физики. - М.: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Гостехиздат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1948г., с. 255.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Кетле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Специальная система и законы, ею управляющие. С.-Петербург.1866г., с. 16 (перев. с франц.).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Использование в образовании статистической методологии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познания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/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Афанасьев В.Н. В сборнике: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Университетский комплекс как региональный центр образования, науки и культуры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Материалы Всероссийской научно-методической конференции. Министерство образования и науки Российской Федерации; Федеральное государственное бюджетное образовательное учреждение высшего профессионального образования "Оренбургский государственный университет". - 2014. - С. 1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93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228" y="748892"/>
            <a:ext cx="10945620" cy="35237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accent6"/>
                </a:solidFill>
              </a:rPr>
              <a:t>Приказ Минтруда России от 08.09.2015 N 605н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"Об утверждении профессионального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стандарта "Статистик"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(Зарегистрировано в Минюсте России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02.10.2015 N 39121)</a:t>
            </a:r>
            <a:br>
              <a:rPr lang="ru-RU" sz="4000" dirty="0">
                <a:solidFill>
                  <a:schemeClr val="accent6"/>
                </a:solidFill>
              </a:rPr>
            </a:b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478" y="3659360"/>
            <a:ext cx="11664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В соответствии с пунктом 16 Правил разработки, утверждения и применения профессиональных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стандартов, утвержденных постановлением Правительства Российской Федерации от 22 января 2013 г.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N 23 (Собрание законодательства Российской Федерации, 2013, N 4, ст. 293; 2014, N 39, ст. 5266),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приказываю: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Утвердить прилагаемый профессиональный стандарт "Статистик".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endParaRPr lang="ru-RU" dirty="0">
              <a:solidFill>
                <a:schemeClr val="tx1">
                  <a:lumMod val="95000"/>
                </a:schemeClr>
              </a:solidFill>
              <a:latin typeface="ArialMT"/>
            </a:endParaRPr>
          </a:p>
          <a:p>
            <a:pPr algn="r"/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Министр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М.А.ТОПИЛИН</a:t>
            </a:r>
            <a:br>
              <a:rPr lang="ru-RU" dirty="0">
                <a:solidFill>
                  <a:srgbClr val="000000"/>
                </a:solidFill>
                <a:latin typeface="ArialM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85" y="130627"/>
            <a:ext cx="11572744" cy="3777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6"/>
                </a:solidFill>
              </a:rPr>
              <a:t>Основная цель вида профессиональной деятельности статистика:</a:t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«Совершенствование, развитие и разработка статистической теории и методологии; сбор, обработка, систематизация и обобщение массовой информации о состоянии и развитии естественных, гуманитарных (социальных, экономических, демографических), технических и медицинских процессов и явлений, ее анализ и распространение»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2" y="3102427"/>
            <a:ext cx="6206218" cy="357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6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876A76E-FED4-4AE5-B26E-B21DE49C2A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br>
              <a:rPr lang="ru-RU" sz="2500" dirty="0"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CB10987-E3AD-4B1A-A22A-BD1C4174500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24000" y="2513014"/>
            <a:ext cx="8229600" cy="36210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/>
          </a:p>
        </p:txBody>
      </p:sp>
      <p:sp>
        <p:nvSpPr>
          <p:cNvPr id="8196" name="Freeform 793" descr="Песок">
            <a:extLst>
              <a:ext uri="{FF2B5EF4-FFF2-40B4-BE49-F238E27FC236}">
                <a16:creationId xmlns:a16="http://schemas.microsoft.com/office/drawing/2014/main" id="{51DB89D6-87C2-4B88-8F71-406BC527CE78}"/>
              </a:ext>
            </a:extLst>
          </p:cNvPr>
          <p:cNvSpPr>
            <a:spLocks noEditPoints="1"/>
          </p:cNvSpPr>
          <p:nvPr/>
        </p:nvSpPr>
        <p:spPr bwMode="auto">
          <a:xfrm>
            <a:off x="9906000" y="296863"/>
            <a:ext cx="533400" cy="609600"/>
          </a:xfrm>
          <a:custGeom>
            <a:avLst/>
            <a:gdLst>
              <a:gd name="T0" fmla="*/ 2147483646 w 12040"/>
              <a:gd name="T1" fmla="*/ 2147483646 h 10095"/>
              <a:gd name="T2" fmla="*/ 2147483646 w 12040"/>
              <a:gd name="T3" fmla="*/ 2147483646 h 10095"/>
              <a:gd name="T4" fmla="*/ 2147483646 w 12040"/>
              <a:gd name="T5" fmla="*/ 2147483646 h 10095"/>
              <a:gd name="T6" fmla="*/ 2147483646 w 12040"/>
              <a:gd name="T7" fmla="*/ 2147483646 h 10095"/>
              <a:gd name="T8" fmla="*/ 2147483646 w 12040"/>
              <a:gd name="T9" fmla="*/ 2147483646 h 10095"/>
              <a:gd name="T10" fmla="*/ 2147483646 w 12040"/>
              <a:gd name="T11" fmla="*/ 2147483646 h 10095"/>
              <a:gd name="T12" fmla="*/ 2147483646 w 12040"/>
              <a:gd name="T13" fmla="*/ 2147483646 h 10095"/>
              <a:gd name="T14" fmla="*/ 2147483646 w 12040"/>
              <a:gd name="T15" fmla="*/ 2147483646 h 10095"/>
              <a:gd name="T16" fmla="*/ 2147483646 w 12040"/>
              <a:gd name="T17" fmla="*/ 2147483646 h 10095"/>
              <a:gd name="T18" fmla="*/ 2147483646 w 12040"/>
              <a:gd name="T19" fmla="*/ 2147483646 h 10095"/>
              <a:gd name="T20" fmla="*/ 2147483646 w 12040"/>
              <a:gd name="T21" fmla="*/ 2147483646 h 10095"/>
              <a:gd name="T22" fmla="*/ 2147483646 w 12040"/>
              <a:gd name="T23" fmla="*/ 2147483646 h 10095"/>
              <a:gd name="T24" fmla="*/ 2147483646 w 12040"/>
              <a:gd name="T25" fmla="*/ 2147483646 h 10095"/>
              <a:gd name="T26" fmla="*/ 2147483646 w 12040"/>
              <a:gd name="T27" fmla="*/ 2147483646 h 10095"/>
              <a:gd name="T28" fmla="*/ 2147483646 w 12040"/>
              <a:gd name="T29" fmla="*/ 2147483646 h 10095"/>
              <a:gd name="T30" fmla="*/ 2147483646 w 12040"/>
              <a:gd name="T31" fmla="*/ 2147483646 h 10095"/>
              <a:gd name="T32" fmla="*/ 2147483646 w 12040"/>
              <a:gd name="T33" fmla="*/ 2147483646 h 10095"/>
              <a:gd name="T34" fmla="*/ 2147483646 w 12040"/>
              <a:gd name="T35" fmla="*/ 2147483646 h 10095"/>
              <a:gd name="T36" fmla="*/ 2147483646 w 12040"/>
              <a:gd name="T37" fmla="*/ 2147483646 h 10095"/>
              <a:gd name="T38" fmla="*/ 2147483646 w 12040"/>
              <a:gd name="T39" fmla="*/ 2147483646 h 10095"/>
              <a:gd name="T40" fmla="*/ 2147483646 w 12040"/>
              <a:gd name="T41" fmla="*/ 2147483646 h 10095"/>
              <a:gd name="T42" fmla="*/ 2147483646 w 12040"/>
              <a:gd name="T43" fmla="*/ 2147483646 h 10095"/>
              <a:gd name="T44" fmla="*/ 2147483646 w 12040"/>
              <a:gd name="T45" fmla="*/ 2147483646 h 10095"/>
              <a:gd name="T46" fmla="*/ 2147483646 w 12040"/>
              <a:gd name="T47" fmla="*/ 2147483646 h 10095"/>
              <a:gd name="T48" fmla="*/ 2147483646 w 12040"/>
              <a:gd name="T49" fmla="*/ 2147483646 h 10095"/>
              <a:gd name="T50" fmla="*/ 2147483646 w 12040"/>
              <a:gd name="T51" fmla="*/ 2147483646 h 10095"/>
              <a:gd name="T52" fmla="*/ 2147483646 w 12040"/>
              <a:gd name="T53" fmla="*/ 2147483646 h 10095"/>
              <a:gd name="T54" fmla="*/ 2147483646 w 12040"/>
              <a:gd name="T55" fmla="*/ 2147483646 h 10095"/>
              <a:gd name="T56" fmla="*/ 2147483646 w 12040"/>
              <a:gd name="T57" fmla="*/ 2147483646 h 10095"/>
              <a:gd name="T58" fmla="*/ 2147483646 w 12040"/>
              <a:gd name="T59" fmla="*/ 2147483646 h 10095"/>
              <a:gd name="T60" fmla="*/ 2147483646 w 12040"/>
              <a:gd name="T61" fmla="*/ 2147483646 h 10095"/>
              <a:gd name="T62" fmla="*/ 2147483646 w 12040"/>
              <a:gd name="T63" fmla="*/ 2147483646 h 10095"/>
              <a:gd name="T64" fmla="*/ 2147483646 w 12040"/>
              <a:gd name="T65" fmla="*/ 2147483646 h 10095"/>
              <a:gd name="T66" fmla="*/ 2147483646 w 12040"/>
              <a:gd name="T67" fmla="*/ 2147483646 h 10095"/>
              <a:gd name="T68" fmla="*/ 2147483646 w 12040"/>
              <a:gd name="T69" fmla="*/ 2147483646 h 10095"/>
              <a:gd name="T70" fmla="*/ 2147483646 w 12040"/>
              <a:gd name="T71" fmla="*/ 2147483646 h 10095"/>
              <a:gd name="T72" fmla="*/ 2147483646 w 12040"/>
              <a:gd name="T73" fmla="*/ 2147483646 h 10095"/>
              <a:gd name="T74" fmla="*/ 2147483646 w 12040"/>
              <a:gd name="T75" fmla="*/ 2147483646 h 10095"/>
              <a:gd name="T76" fmla="*/ 2147483646 w 12040"/>
              <a:gd name="T77" fmla="*/ 2147483646 h 10095"/>
              <a:gd name="T78" fmla="*/ 2147483646 w 12040"/>
              <a:gd name="T79" fmla="*/ 2147483646 h 10095"/>
              <a:gd name="T80" fmla="*/ 2147483646 w 12040"/>
              <a:gd name="T81" fmla="*/ 2147483646 h 10095"/>
              <a:gd name="T82" fmla="*/ 2147483646 w 12040"/>
              <a:gd name="T83" fmla="*/ 2147483646 h 10095"/>
              <a:gd name="T84" fmla="*/ 2147483646 w 12040"/>
              <a:gd name="T85" fmla="*/ 2147483646 h 10095"/>
              <a:gd name="T86" fmla="*/ 2147483646 w 12040"/>
              <a:gd name="T87" fmla="*/ 2147483646 h 10095"/>
              <a:gd name="T88" fmla="*/ 2147483646 w 12040"/>
              <a:gd name="T89" fmla="*/ 2147483646 h 10095"/>
              <a:gd name="T90" fmla="*/ 2147483646 w 12040"/>
              <a:gd name="T91" fmla="*/ 2147483646 h 10095"/>
              <a:gd name="T92" fmla="*/ 2147483646 w 12040"/>
              <a:gd name="T93" fmla="*/ 2147483646 h 10095"/>
              <a:gd name="T94" fmla="*/ 2147483646 w 12040"/>
              <a:gd name="T95" fmla="*/ 2147483646 h 10095"/>
              <a:gd name="T96" fmla="*/ 2147483646 w 12040"/>
              <a:gd name="T97" fmla="*/ 2147483646 h 10095"/>
              <a:gd name="T98" fmla="*/ 2147483646 w 12040"/>
              <a:gd name="T99" fmla="*/ 2147483646 h 10095"/>
              <a:gd name="T100" fmla="*/ 2147483646 w 12040"/>
              <a:gd name="T101" fmla="*/ 2147483646 h 10095"/>
              <a:gd name="T102" fmla="*/ 2147483646 w 12040"/>
              <a:gd name="T103" fmla="*/ 2147483646 h 10095"/>
              <a:gd name="T104" fmla="*/ 2147483646 w 12040"/>
              <a:gd name="T105" fmla="*/ 2147483646 h 10095"/>
              <a:gd name="T106" fmla="*/ 2147483646 w 12040"/>
              <a:gd name="T107" fmla="*/ 2147483646 h 10095"/>
              <a:gd name="T108" fmla="*/ 2147483646 w 12040"/>
              <a:gd name="T109" fmla="*/ 2147483646 h 10095"/>
              <a:gd name="T110" fmla="*/ 2147483646 w 12040"/>
              <a:gd name="T111" fmla="*/ 2147483646 h 10095"/>
              <a:gd name="T112" fmla="*/ 2147483646 w 12040"/>
              <a:gd name="T113" fmla="*/ 2147483646 h 10095"/>
              <a:gd name="T114" fmla="*/ 2147483646 w 12040"/>
              <a:gd name="T115" fmla="*/ 2147483646 h 10095"/>
              <a:gd name="T116" fmla="*/ 2147483646 w 12040"/>
              <a:gd name="T117" fmla="*/ 2147483646 h 10095"/>
              <a:gd name="T118" fmla="*/ 2147483646 w 12040"/>
              <a:gd name="T119" fmla="*/ 2147483646 h 10095"/>
              <a:gd name="T120" fmla="*/ 2147483646 w 12040"/>
              <a:gd name="T121" fmla="*/ 2147483646 h 10095"/>
              <a:gd name="T122" fmla="*/ 2147483646 w 12040"/>
              <a:gd name="T123" fmla="*/ 2147483646 h 10095"/>
              <a:gd name="T124" fmla="*/ 2147483646 w 12040"/>
              <a:gd name="T125" fmla="*/ 2147483646 h 100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040" h="10095">
                <a:moveTo>
                  <a:pt x="8656" y="1595"/>
                </a:moveTo>
                <a:lnTo>
                  <a:pt x="8571" y="1498"/>
                </a:lnTo>
                <a:lnTo>
                  <a:pt x="8487" y="1401"/>
                </a:lnTo>
                <a:lnTo>
                  <a:pt x="8396" y="1310"/>
                </a:lnTo>
                <a:lnTo>
                  <a:pt x="8306" y="1226"/>
                </a:lnTo>
                <a:lnTo>
                  <a:pt x="8215" y="1142"/>
                </a:lnTo>
                <a:lnTo>
                  <a:pt x="8118" y="1057"/>
                </a:lnTo>
                <a:lnTo>
                  <a:pt x="8020" y="979"/>
                </a:lnTo>
                <a:lnTo>
                  <a:pt x="7917" y="902"/>
                </a:lnTo>
                <a:lnTo>
                  <a:pt x="7716" y="759"/>
                </a:lnTo>
                <a:lnTo>
                  <a:pt x="7502" y="629"/>
                </a:lnTo>
                <a:lnTo>
                  <a:pt x="7281" y="506"/>
                </a:lnTo>
                <a:lnTo>
                  <a:pt x="7048" y="402"/>
                </a:lnTo>
                <a:lnTo>
                  <a:pt x="6814" y="305"/>
                </a:lnTo>
                <a:lnTo>
                  <a:pt x="6574" y="221"/>
                </a:lnTo>
                <a:lnTo>
                  <a:pt x="6335" y="156"/>
                </a:lnTo>
                <a:lnTo>
                  <a:pt x="6082" y="98"/>
                </a:lnTo>
                <a:lnTo>
                  <a:pt x="5829" y="52"/>
                </a:lnTo>
                <a:lnTo>
                  <a:pt x="5569" y="26"/>
                </a:lnTo>
                <a:lnTo>
                  <a:pt x="5440" y="13"/>
                </a:lnTo>
                <a:lnTo>
                  <a:pt x="5310" y="7"/>
                </a:lnTo>
                <a:lnTo>
                  <a:pt x="5180" y="0"/>
                </a:lnTo>
                <a:lnTo>
                  <a:pt x="5044" y="0"/>
                </a:lnTo>
                <a:lnTo>
                  <a:pt x="4791" y="13"/>
                </a:lnTo>
                <a:lnTo>
                  <a:pt x="4539" y="33"/>
                </a:lnTo>
                <a:lnTo>
                  <a:pt x="4292" y="59"/>
                </a:lnTo>
                <a:lnTo>
                  <a:pt x="4046" y="104"/>
                </a:lnTo>
                <a:lnTo>
                  <a:pt x="3806" y="156"/>
                </a:lnTo>
                <a:lnTo>
                  <a:pt x="3566" y="221"/>
                </a:lnTo>
                <a:lnTo>
                  <a:pt x="3333" y="292"/>
                </a:lnTo>
                <a:lnTo>
                  <a:pt x="3106" y="376"/>
                </a:lnTo>
                <a:lnTo>
                  <a:pt x="2885" y="467"/>
                </a:lnTo>
                <a:lnTo>
                  <a:pt x="2665" y="571"/>
                </a:lnTo>
                <a:lnTo>
                  <a:pt x="2451" y="688"/>
                </a:lnTo>
                <a:lnTo>
                  <a:pt x="2243" y="811"/>
                </a:lnTo>
                <a:lnTo>
                  <a:pt x="2042" y="941"/>
                </a:lnTo>
                <a:lnTo>
                  <a:pt x="1854" y="1083"/>
                </a:lnTo>
                <a:lnTo>
                  <a:pt x="1666" y="1232"/>
                </a:lnTo>
                <a:lnTo>
                  <a:pt x="1491" y="1394"/>
                </a:lnTo>
                <a:lnTo>
                  <a:pt x="1316" y="1563"/>
                </a:lnTo>
                <a:lnTo>
                  <a:pt x="1154" y="1738"/>
                </a:lnTo>
                <a:lnTo>
                  <a:pt x="1005" y="1920"/>
                </a:lnTo>
                <a:lnTo>
                  <a:pt x="862" y="2114"/>
                </a:lnTo>
                <a:lnTo>
                  <a:pt x="726" y="2315"/>
                </a:lnTo>
                <a:lnTo>
                  <a:pt x="603" y="2523"/>
                </a:lnTo>
                <a:lnTo>
                  <a:pt x="493" y="2736"/>
                </a:lnTo>
                <a:lnTo>
                  <a:pt x="389" y="2957"/>
                </a:lnTo>
                <a:lnTo>
                  <a:pt x="298" y="3184"/>
                </a:lnTo>
                <a:lnTo>
                  <a:pt x="214" y="3417"/>
                </a:lnTo>
                <a:lnTo>
                  <a:pt x="149" y="3664"/>
                </a:lnTo>
                <a:lnTo>
                  <a:pt x="91" y="3910"/>
                </a:lnTo>
                <a:lnTo>
                  <a:pt x="52" y="4163"/>
                </a:lnTo>
                <a:lnTo>
                  <a:pt x="19" y="4429"/>
                </a:lnTo>
                <a:lnTo>
                  <a:pt x="6" y="4695"/>
                </a:lnTo>
                <a:lnTo>
                  <a:pt x="0" y="4967"/>
                </a:lnTo>
                <a:lnTo>
                  <a:pt x="13" y="5220"/>
                </a:lnTo>
                <a:lnTo>
                  <a:pt x="39" y="5473"/>
                </a:lnTo>
                <a:lnTo>
                  <a:pt x="71" y="5725"/>
                </a:lnTo>
                <a:lnTo>
                  <a:pt x="123" y="5972"/>
                </a:lnTo>
                <a:lnTo>
                  <a:pt x="181" y="6212"/>
                </a:lnTo>
                <a:lnTo>
                  <a:pt x="259" y="6458"/>
                </a:lnTo>
                <a:lnTo>
                  <a:pt x="343" y="6691"/>
                </a:lnTo>
                <a:lnTo>
                  <a:pt x="434" y="6925"/>
                </a:lnTo>
                <a:lnTo>
                  <a:pt x="544" y="7152"/>
                </a:lnTo>
                <a:lnTo>
                  <a:pt x="661" y="7372"/>
                </a:lnTo>
                <a:lnTo>
                  <a:pt x="791" y="7593"/>
                </a:lnTo>
                <a:lnTo>
                  <a:pt x="927" y="7800"/>
                </a:lnTo>
                <a:lnTo>
                  <a:pt x="1070" y="8008"/>
                </a:lnTo>
                <a:lnTo>
                  <a:pt x="1232" y="8202"/>
                </a:lnTo>
                <a:lnTo>
                  <a:pt x="1394" y="8390"/>
                </a:lnTo>
                <a:lnTo>
                  <a:pt x="1569" y="8572"/>
                </a:lnTo>
                <a:lnTo>
                  <a:pt x="1750" y="8747"/>
                </a:lnTo>
                <a:lnTo>
                  <a:pt x="1938" y="8915"/>
                </a:lnTo>
                <a:lnTo>
                  <a:pt x="2133" y="9071"/>
                </a:lnTo>
                <a:lnTo>
                  <a:pt x="2340" y="9214"/>
                </a:lnTo>
                <a:lnTo>
                  <a:pt x="2554" y="9350"/>
                </a:lnTo>
                <a:lnTo>
                  <a:pt x="2768" y="9479"/>
                </a:lnTo>
                <a:lnTo>
                  <a:pt x="2995" y="9596"/>
                </a:lnTo>
                <a:lnTo>
                  <a:pt x="3222" y="9700"/>
                </a:lnTo>
                <a:lnTo>
                  <a:pt x="3462" y="9797"/>
                </a:lnTo>
                <a:lnTo>
                  <a:pt x="3702" y="9875"/>
                </a:lnTo>
                <a:lnTo>
                  <a:pt x="3948" y="9946"/>
                </a:lnTo>
                <a:lnTo>
                  <a:pt x="4195" y="10005"/>
                </a:lnTo>
                <a:lnTo>
                  <a:pt x="4454" y="10043"/>
                </a:lnTo>
                <a:lnTo>
                  <a:pt x="4707" y="10076"/>
                </a:lnTo>
                <a:lnTo>
                  <a:pt x="4973" y="10089"/>
                </a:lnTo>
                <a:lnTo>
                  <a:pt x="5239" y="10095"/>
                </a:lnTo>
                <a:lnTo>
                  <a:pt x="5459" y="10082"/>
                </a:lnTo>
                <a:lnTo>
                  <a:pt x="5686" y="10056"/>
                </a:lnTo>
                <a:lnTo>
                  <a:pt x="5907" y="10024"/>
                </a:lnTo>
                <a:lnTo>
                  <a:pt x="6127" y="9979"/>
                </a:lnTo>
                <a:lnTo>
                  <a:pt x="6347" y="9927"/>
                </a:lnTo>
                <a:lnTo>
                  <a:pt x="6568" y="9855"/>
                </a:lnTo>
                <a:lnTo>
                  <a:pt x="6782" y="9784"/>
                </a:lnTo>
                <a:lnTo>
                  <a:pt x="6989" y="9693"/>
                </a:lnTo>
                <a:lnTo>
                  <a:pt x="7203" y="9603"/>
                </a:lnTo>
                <a:lnTo>
                  <a:pt x="7404" y="9499"/>
                </a:lnTo>
                <a:lnTo>
                  <a:pt x="7605" y="9382"/>
                </a:lnTo>
                <a:lnTo>
                  <a:pt x="7800" y="9265"/>
                </a:lnTo>
                <a:lnTo>
                  <a:pt x="7988" y="9136"/>
                </a:lnTo>
                <a:lnTo>
                  <a:pt x="8169" y="9000"/>
                </a:lnTo>
                <a:lnTo>
                  <a:pt x="8345" y="8857"/>
                </a:lnTo>
                <a:lnTo>
                  <a:pt x="8520" y="8714"/>
                </a:lnTo>
                <a:lnTo>
                  <a:pt x="8682" y="8559"/>
                </a:lnTo>
                <a:lnTo>
                  <a:pt x="8837" y="8397"/>
                </a:lnTo>
                <a:lnTo>
                  <a:pt x="8986" y="8235"/>
                </a:lnTo>
                <a:lnTo>
                  <a:pt x="9123" y="8060"/>
                </a:lnTo>
                <a:lnTo>
                  <a:pt x="9252" y="7891"/>
                </a:lnTo>
                <a:lnTo>
                  <a:pt x="9375" y="7709"/>
                </a:lnTo>
                <a:lnTo>
                  <a:pt x="9486" y="7528"/>
                </a:lnTo>
                <a:lnTo>
                  <a:pt x="9589" y="7340"/>
                </a:lnTo>
                <a:lnTo>
                  <a:pt x="9680" y="7152"/>
                </a:lnTo>
                <a:lnTo>
                  <a:pt x="9764" y="6964"/>
                </a:lnTo>
                <a:lnTo>
                  <a:pt x="9836" y="6769"/>
                </a:lnTo>
                <a:lnTo>
                  <a:pt x="9894" y="6575"/>
                </a:lnTo>
                <a:lnTo>
                  <a:pt x="9940" y="6374"/>
                </a:lnTo>
                <a:lnTo>
                  <a:pt x="9972" y="6179"/>
                </a:lnTo>
                <a:lnTo>
                  <a:pt x="9991" y="5978"/>
                </a:lnTo>
                <a:lnTo>
                  <a:pt x="9998" y="5784"/>
                </a:lnTo>
                <a:lnTo>
                  <a:pt x="9991" y="5635"/>
                </a:lnTo>
                <a:lnTo>
                  <a:pt x="9978" y="5492"/>
                </a:lnTo>
                <a:lnTo>
                  <a:pt x="9959" y="5349"/>
                </a:lnTo>
                <a:lnTo>
                  <a:pt x="9927" y="5207"/>
                </a:lnTo>
                <a:lnTo>
                  <a:pt x="9894" y="5071"/>
                </a:lnTo>
                <a:lnTo>
                  <a:pt x="9849" y="4941"/>
                </a:lnTo>
                <a:lnTo>
                  <a:pt x="9790" y="4805"/>
                </a:lnTo>
                <a:lnTo>
                  <a:pt x="9732" y="4682"/>
                </a:lnTo>
                <a:lnTo>
                  <a:pt x="9667" y="4552"/>
                </a:lnTo>
                <a:lnTo>
                  <a:pt x="9589" y="4429"/>
                </a:lnTo>
                <a:lnTo>
                  <a:pt x="9512" y="4312"/>
                </a:lnTo>
                <a:lnTo>
                  <a:pt x="9421" y="4195"/>
                </a:lnTo>
                <a:lnTo>
                  <a:pt x="9324" y="4085"/>
                </a:lnTo>
                <a:lnTo>
                  <a:pt x="9226" y="3981"/>
                </a:lnTo>
                <a:lnTo>
                  <a:pt x="9116" y="3878"/>
                </a:lnTo>
                <a:lnTo>
                  <a:pt x="9006" y="3774"/>
                </a:lnTo>
                <a:lnTo>
                  <a:pt x="8889" y="3677"/>
                </a:lnTo>
                <a:lnTo>
                  <a:pt x="8766" y="3586"/>
                </a:lnTo>
                <a:lnTo>
                  <a:pt x="8636" y="3502"/>
                </a:lnTo>
                <a:lnTo>
                  <a:pt x="8507" y="3417"/>
                </a:lnTo>
                <a:lnTo>
                  <a:pt x="8364" y="3339"/>
                </a:lnTo>
                <a:lnTo>
                  <a:pt x="8228" y="3268"/>
                </a:lnTo>
                <a:lnTo>
                  <a:pt x="8079" y="3203"/>
                </a:lnTo>
                <a:lnTo>
                  <a:pt x="7930" y="3138"/>
                </a:lnTo>
                <a:lnTo>
                  <a:pt x="7774" y="3080"/>
                </a:lnTo>
                <a:lnTo>
                  <a:pt x="7612" y="3028"/>
                </a:lnTo>
                <a:lnTo>
                  <a:pt x="7456" y="2983"/>
                </a:lnTo>
                <a:lnTo>
                  <a:pt x="7288" y="2944"/>
                </a:lnTo>
                <a:lnTo>
                  <a:pt x="7119" y="2912"/>
                </a:lnTo>
                <a:lnTo>
                  <a:pt x="6950" y="2879"/>
                </a:lnTo>
                <a:lnTo>
                  <a:pt x="6775" y="2860"/>
                </a:lnTo>
                <a:lnTo>
                  <a:pt x="6600" y="2840"/>
                </a:lnTo>
                <a:lnTo>
                  <a:pt x="6419" y="2827"/>
                </a:lnTo>
                <a:lnTo>
                  <a:pt x="6244" y="2834"/>
                </a:lnTo>
                <a:lnTo>
                  <a:pt x="6069" y="2840"/>
                </a:lnTo>
                <a:lnTo>
                  <a:pt x="5900" y="2860"/>
                </a:lnTo>
                <a:lnTo>
                  <a:pt x="5732" y="2886"/>
                </a:lnTo>
                <a:lnTo>
                  <a:pt x="5576" y="2925"/>
                </a:lnTo>
                <a:lnTo>
                  <a:pt x="5427" y="2963"/>
                </a:lnTo>
                <a:lnTo>
                  <a:pt x="5284" y="3015"/>
                </a:lnTo>
                <a:lnTo>
                  <a:pt x="5154" y="3074"/>
                </a:lnTo>
                <a:lnTo>
                  <a:pt x="5031" y="3138"/>
                </a:lnTo>
                <a:lnTo>
                  <a:pt x="4921" y="3210"/>
                </a:lnTo>
                <a:lnTo>
                  <a:pt x="4824" y="3294"/>
                </a:lnTo>
                <a:lnTo>
                  <a:pt x="4785" y="3333"/>
                </a:lnTo>
                <a:lnTo>
                  <a:pt x="4746" y="3378"/>
                </a:lnTo>
                <a:lnTo>
                  <a:pt x="4707" y="3417"/>
                </a:lnTo>
                <a:lnTo>
                  <a:pt x="4675" y="3469"/>
                </a:lnTo>
                <a:lnTo>
                  <a:pt x="4649" y="3515"/>
                </a:lnTo>
                <a:lnTo>
                  <a:pt x="4629" y="3560"/>
                </a:lnTo>
                <a:lnTo>
                  <a:pt x="4610" y="3612"/>
                </a:lnTo>
                <a:lnTo>
                  <a:pt x="4597" y="3664"/>
                </a:lnTo>
                <a:lnTo>
                  <a:pt x="4584" y="3741"/>
                </a:lnTo>
                <a:lnTo>
                  <a:pt x="4577" y="3813"/>
                </a:lnTo>
                <a:lnTo>
                  <a:pt x="4584" y="3878"/>
                </a:lnTo>
                <a:lnTo>
                  <a:pt x="4597" y="3949"/>
                </a:lnTo>
                <a:lnTo>
                  <a:pt x="4610" y="4007"/>
                </a:lnTo>
                <a:lnTo>
                  <a:pt x="4636" y="4066"/>
                </a:lnTo>
                <a:lnTo>
                  <a:pt x="4668" y="4117"/>
                </a:lnTo>
                <a:lnTo>
                  <a:pt x="4701" y="4169"/>
                </a:lnTo>
                <a:lnTo>
                  <a:pt x="4746" y="4208"/>
                </a:lnTo>
                <a:lnTo>
                  <a:pt x="4791" y="4247"/>
                </a:lnTo>
                <a:lnTo>
                  <a:pt x="4843" y="4280"/>
                </a:lnTo>
                <a:lnTo>
                  <a:pt x="4895" y="4312"/>
                </a:lnTo>
                <a:lnTo>
                  <a:pt x="4960" y="4331"/>
                </a:lnTo>
                <a:lnTo>
                  <a:pt x="5018" y="4351"/>
                </a:lnTo>
                <a:lnTo>
                  <a:pt x="5090" y="4357"/>
                </a:lnTo>
                <a:lnTo>
                  <a:pt x="5154" y="4364"/>
                </a:lnTo>
                <a:lnTo>
                  <a:pt x="5200" y="4364"/>
                </a:lnTo>
                <a:lnTo>
                  <a:pt x="5239" y="4357"/>
                </a:lnTo>
                <a:lnTo>
                  <a:pt x="5278" y="4351"/>
                </a:lnTo>
                <a:lnTo>
                  <a:pt x="5317" y="4338"/>
                </a:lnTo>
                <a:lnTo>
                  <a:pt x="5388" y="4306"/>
                </a:lnTo>
                <a:lnTo>
                  <a:pt x="5446" y="4260"/>
                </a:lnTo>
                <a:lnTo>
                  <a:pt x="5498" y="4208"/>
                </a:lnTo>
                <a:lnTo>
                  <a:pt x="5544" y="4150"/>
                </a:lnTo>
                <a:lnTo>
                  <a:pt x="5582" y="4085"/>
                </a:lnTo>
                <a:lnTo>
                  <a:pt x="5608" y="4014"/>
                </a:lnTo>
                <a:lnTo>
                  <a:pt x="5634" y="3936"/>
                </a:lnTo>
                <a:lnTo>
                  <a:pt x="5647" y="3858"/>
                </a:lnTo>
                <a:lnTo>
                  <a:pt x="5660" y="3774"/>
                </a:lnTo>
                <a:lnTo>
                  <a:pt x="5660" y="3696"/>
                </a:lnTo>
                <a:lnTo>
                  <a:pt x="5654" y="3618"/>
                </a:lnTo>
                <a:lnTo>
                  <a:pt x="5641" y="3547"/>
                </a:lnTo>
                <a:lnTo>
                  <a:pt x="5621" y="3476"/>
                </a:lnTo>
                <a:lnTo>
                  <a:pt x="5595" y="3417"/>
                </a:lnTo>
                <a:lnTo>
                  <a:pt x="5725" y="3424"/>
                </a:lnTo>
                <a:lnTo>
                  <a:pt x="5855" y="3437"/>
                </a:lnTo>
                <a:lnTo>
                  <a:pt x="5984" y="3456"/>
                </a:lnTo>
                <a:lnTo>
                  <a:pt x="6114" y="3482"/>
                </a:lnTo>
                <a:lnTo>
                  <a:pt x="6237" y="3515"/>
                </a:lnTo>
                <a:lnTo>
                  <a:pt x="6360" y="3547"/>
                </a:lnTo>
                <a:lnTo>
                  <a:pt x="6484" y="3592"/>
                </a:lnTo>
                <a:lnTo>
                  <a:pt x="6600" y="3638"/>
                </a:lnTo>
                <a:lnTo>
                  <a:pt x="6711" y="3690"/>
                </a:lnTo>
                <a:lnTo>
                  <a:pt x="6827" y="3748"/>
                </a:lnTo>
                <a:lnTo>
                  <a:pt x="6931" y="3813"/>
                </a:lnTo>
                <a:lnTo>
                  <a:pt x="7041" y="3878"/>
                </a:lnTo>
                <a:lnTo>
                  <a:pt x="7139" y="3949"/>
                </a:lnTo>
                <a:lnTo>
                  <a:pt x="7242" y="4027"/>
                </a:lnTo>
                <a:lnTo>
                  <a:pt x="7333" y="4105"/>
                </a:lnTo>
                <a:lnTo>
                  <a:pt x="7424" y="4189"/>
                </a:lnTo>
                <a:lnTo>
                  <a:pt x="7515" y="4280"/>
                </a:lnTo>
                <a:lnTo>
                  <a:pt x="7592" y="4370"/>
                </a:lnTo>
                <a:lnTo>
                  <a:pt x="7670" y="4468"/>
                </a:lnTo>
                <a:lnTo>
                  <a:pt x="7748" y="4565"/>
                </a:lnTo>
                <a:lnTo>
                  <a:pt x="7813" y="4662"/>
                </a:lnTo>
                <a:lnTo>
                  <a:pt x="7878" y="4766"/>
                </a:lnTo>
                <a:lnTo>
                  <a:pt x="7936" y="4876"/>
                </a:lnTo>
                <a:lnTo>
                  <a:pt x="7988" y="4986"/>
                </a:lnTo>
                <a:lnTo>
                  <a:pt x="8033" y="5097"/>
                </a:lnTo>
                <a:lnTo>
                  <a:pt x="8079" y="5213"/>
                </a:lnTo>
                <a:lnTo>
                  <a:pt x="8111" y="5330"/>
                </a:lnTo>
                <a:lnTo>
                  <a:pt x="8144" y="5447"/>
                </a:lnTo>
                <a:lnTo>
                  <a:pt x="8163" y="5570"/>
                </a:lnTo>
                <a:lnTo>
                  <a:pt x="8182" y="5693"/>
                </a:lnTo>
                <a:lnTo>
                  <a:pt x="8189" y="5816"/>
                </a:lnTo>
                <a:lnTo>
                  <a:pt x="8195" y="5939"/>
                </a:lnTo>
                <a:lnTo>
                  <a:pt x="8195" y="6114"/>
                </a:lnTo>
                <a:lnTo>
                  <a:pt x="8182" y="6289"/>
                </a:lnTo>
                <a:lnTo>
                  <a:pt x="8169" y="6458"/>
                </a:lnTo>
                <a:lnTo>
                  <a:pt x="8150" y="6627"/>
                </a:lnTo>
                <a:lnTo>
                  <a:pt x="8124" y="6795"/>
                </a:lnTo>
                <a:lnTo>
                  <a:pt x="8092" y="6957"/>
                </a:lnTo>
                <a:lnTo>
                  <a:pt x="8059" y="7119"/>
                </a:lnTo>
                <a:lnTo>
                  <a:pt x="8014" y="7275"/>
                </a:lnTo>
                <a:lnTo>
                  <a:pt x="7968" y="7431"/>
                </a:lnTo>
                <a:lnTo>
                  <a:pt x="7917" y="7580"/>
                </a:lnTo>
                <a:lnTo>
                  <a:pt x="7852" y="7729"/>
                </a:lnTo>
                <a:lnTo>
                  <a:pt x="7787" y="7871"/>
                </a:lnTo>
                <a:lnTo>
                  <a:pt x="7716" y="8008"/>
                </a:lnTo>
                <a:lnTo>
                  <a:pt x="7644" y="8144"/>
                </a:lnTo>
                <a:lnTo>
                  <a:pt x="7560" y="8273"/>
                </a:lnTo>
                <a:lnTo>
                  <a:pt x="7469" y="8397"/>
                </a:lnTo>
                <a:lnTo>
                  <a:pt x="7372" y="8513"/>
                </a:lnTo>
                <a:lnTo>
                  <a:pt x="7275" y="8630"/>
                </a:lnTo>
                <a:lnTo>
                  <a:pt x="7171" y="8734"/>
                </a:lnTo>
                <a:lnTo>
                  <a:pt x="7054" y="8838"/>
                </a:lnTo>
                <a:lnTo>
                  <a:pt x="6938" y="8928"/>
                </a:lnTo>
                <a:lnTo>
                  <a:pt x="6814" y="9019"/>
                </a:lnTo>
                <a:lnTo>
                  <a:pt x="6685" y="9103"/>
                </a:lnTo>
                <a:lnTo>
                  <a:pt x="6548" y="9175"/>
                </a:lnTo>
                <a:lnTo>
                  <a:pt x="6406" y="9240"/>
                </a:lnTo>
                <a:lnTo>
                  <a:pt x="6257" y="9304"/>
                </a:lnTo>
                <a:lnTo>
                  <a:pt x="6101" y="9356"/>
                </a:lnTo>
                <a:lnTo>
                  <a:pt x="5939" y="9395"/>
                </a:lnTo>
                <a:lnTo>
                  <a:pt x="5777" y="9434"/>
                </a:lnTo>
                <a:lnTo>
                  <a:pt x="5602" y="9460"/>
                </a:lnTo>
                <a:lnTo>
                  <a:pt x="5420" y="9479"/>
                </a:lnTo>
                <a:lnTo>
                  <a:pt x="5239" y="9486"/>
                </a:lnTo>
                <a:lnTo>
                  <a:pt x="5012" y="9486"/>
                </a:lnTo>
                <a:lnTo>
                  <a:pt x="4798" y="9473"/>
                </a:lnTo>
                <a:lnTo>
                  <a:pt x="4590" y="9441"/>
                </a:lnTo>
                <a:lnTo>
                  <a:pt x="4389" y="9402"/>
                </a:lnTo>
                <a:lnTo>
                  <a:pt x="4201" y="9343"/>
                </a:lnTo>
                <a:lnTo>
                  <a:pt x="4020" y="9278"/>
                </a:lnTo>
                <a:lnTo>
                  <a:pt x="3845" y="9201"/>
                </a:lnTo>
                <a:lnTo>
                  <a:pt x="3683" y="9110"/>
                </a:lnTo>
                <a:lnTo>
                  <a:pt x="3527" y="9006"/>
                </a:lnTo>
                <a:lnTo>
                  <a:pt x="3378" y="8896"/>
                </a:lnTo>
                <a:lnTo>
                  <a:pt x="3242" y="8779"/>
                </a:lnTo>
                <a:lnTo>
                  <a:pt x="3106" y="8650"/>
                </a:lnTo>
                <a:lnTo>
                  <a:pt x="2982" y="8507"/>
                </a:lnTo>
                <a:lnTo>
                  <a:pt x="2866" y="8358"/>
                </a:lnTo>
                <a:lnTo>
                  <a:pt x="2755" y="8209"/>
                </a:lnTo>
                <a:lnTo>
                  <a:pt x="2658" y="8047"/>
                </a:lnTo>
                <a:lnTo>
                  <a:pt x="2561" y="7878"/>
                </a:lnTo>
                <a:lnTo>
                  <a:pt x="2477" y="7703"/>
                </a:lnTo>
                <a:lnTo>
                  <a:pt x="2392" y="7521"/>
                </a:lnTo>
                <a:lnTo>
                  <a:pt x="2321" y="7333"/>
                </a:lnTo>
                <a:lnTo>
                  <a:pt x="2250" y="7145"/>
                </a:lnTo>
                <a:lnTo>
                  <a:pt x="2191" y="6951"/>
                </a:lnTo>
                <a:lnTo>
                  <a:pt x="2139" y="6756"/>
                </a:lnTo>
                <a:lnTo>
                  <a:pt x="2088" y="6555"/>
                </a:lnTo>
                <a:lnTo>
                  <a:pt x="2049" y="6348"/>
                </a:lnTo>
                <a:lnTo>
                  <a:pt x="2010" y="6140"/>
                </a:lnTo>
                <a:lnTo>
                  <a:pt x="1984" y="5933"/>
                </a:lnTo>
                <a:lnTo>
                  <a:pt x="1958" y="5725"/>
                </a:lnTo>
                <a:lnTo>
                  <a:pt x="1938" y="5518"/>
                </a:lnTo>
                <a:lnTo>
                  <a:pt x="1926" y="5310"/>
                </a:lnTo>
                <a:lnTo>
                  <a:pt x="1919" y="5103"/>
                </a:lnTo>
                <a:lnTo>
                  <a:pt x="1913" y="4896"/>
                </a:lnTo>
                <a:lnTo>
                  <a:pt x="1919" y="4669"/>
                </a:lnTo>
                <a:lnTo>
                  <a:pt x="1932" y="4448"/>
                </a:lnTo>
                <a:lnTo>
                  <a:pt x="1951" y="4228"/>
                </a:lnTo>
                <a:lnTo>
                  <a:pt x="1984" y="4014"/>
                </a:lnTo>
                <a:lnTo>
                  <a:pt x="2016" y="3800"/>
                </a:lnTo>
                <a:lnTo>
                  <a:pt x="2062" y="3592"/>
                </a:lnTo>
                <a:lnTo>
                  <a:pt x="2114" y="3391"/>
                </a:lnTo>
                <a:lnTo>
                  <a:pt x="2165" y="3197"/>
                </a:lnTo>
                <a:lnTo>
                  <a:pt x="2230" y="3002"/>
                </a:lnTo>
                <a:lnTo>
                  <a:pt x="2302" y="2814"/>
                </a:lnTo>
                <a:lnTo>
                  <a:pt x="2379" y="2633"/>
                </a:lnTo>
                <a:lnTo>
                  <a:pt x="2464" y="2458"/>
                </a:lnTo>
                <a:lnTo>
                  <a:pt x="2554" y="2283"/>
                </a:lnTo>
                <a:lnTo>
                  <a:pt x="2645" y="2121"/>
                </a:lnTo>
                <a:lnTo>
                  <a:pt x="2742" y="1965"/>
                </a:lnTo>
                <a:lnTo>
                  <a:pt x="2853" y="1809"/>
                </a:lnTo>
                <a:lnTo>
                  <a:pt x="2963" y="1667"/>
                </a:lnTo>
                <a:lnTo>
                  <a:pt x="3073" y="1531"/>
                </a:lnTo>
                <a:lnTo>
                  <a:pt x="3196" y="1401"/>
                </a:lnTo>
                <a:lnTo>
                  <a:pt x="3313" y="1284"/>
                </a:lnTo>
                <a:lnTo>
                  <a:pt x="3443" y="1174"/>
                </a:lnTo>
                <a:lnTo>
                  <a:pt x="3572" y="1064"/>
                </a:lnTo>
                <a:lnTo>
                  <a:pt x="3709" y="973"/>
                </a:lnTo>
                <a:lnTo>
                  <a:pt x="3845" y="882"/>
                </a:lnTo>
                <a:lnTo>
                  <a:pt x="3987" y="811"/>
                </a:lnTo>
                <a:lnTo>
                  <a:pt x="4130" y="740"/>
                </a:lnTo>
                <a:lnTo>
                  <a:pt x="4279" y="681"/>
                </a:lnTo>
                <a:lnTo>
                  <a:pt x="4428" y="636"/>
                </a:lnTo>
                <a:lnTo>
                  <a:pt x="4577" y="597"/>
                </a:lnTo>
                <a:lnTo>
                  <a:pt x="4733" y="571"/>
                </a:lnTo>
                <a:lnTo>
                  <a:pt x="4889" y="552"/>
                </a:lnTo>
                <a:lnTo>
                  <a:pt x="5044" y="545"/>
                </a:lnTo>
                <a:lnTo>
                  <a:pt x="5187" y="552"/>
                </a:lnTo>
                <a:lnTo>
                  <a:pt x="5330" y="558"/>
                </a:lnTo>
                <a:lnTo>
                  <a:pt x="5466" y="571"/>
                </a:lnTo>
                <a:lnTo>
                  <a:pt x="5602" y="590"/>
                </a:lnTo>
                <a:lnTo>
                  <a:pt x="5738" y="616"/>
                </a:lnTo>
                <a:lnTo>
                  <a:pt x="5874" y="642"/>
                </a:lnTo>
                <a:lnTo>
                  <a:pt x="6004" y="681"/>
                </a:lnTo>
                <a:lnTo>
                  <a:pt x="6134" y="720"/>
                </a:lnTo>
                <a:lnTo>
                  <a:pt x="6263" y="759"/>
                </a:lnTo>
                <a:lnTo>
                  <a:pt x="6393" y="811"/>
                </a:lnTo>
                <a:lnTo>
                  <a:pt x="6516" y="863"/>
                </a:lnTo>
                <a:lnTo>
                  <a:pt x="6633" y="921"/>
                </a:lnTo>
                <a:lnTo>
                  <a:pt x="6756" y="979"/>
                </a:lnTo>
                <a:lnTo>
                  <a:pt x="6866" y="1051"/>
                </a:lnTo>
                <a:lnTo>
                  <a:pt x="6983" y="1122"/>
                </a:lnTo>
                <a:lnTo>
                  <a:pt x="7093" y="1193"/>
                </a:lnTo>
                <a:lnTo>
                  <a:pt x="7197" y="1278"/>
                </a:lnTo>
                <a:lnTo>
                  <a:pt x="7301" y="1362"/>
                </a:lnTo>
                <a:lnTo>
                  <a:pt x="7398" y="1453"/>
                </a:lnTo>
                <a:lnTo>
                  <a:pt x="7495" y="1544"/>
                </a:lnTo>
                <a:lnTo>
                  <a:pt x="7586" y="1641"/>
                </a:lnTo>
                <a:lnTo>
                  <a:pt x="7670" y="1745"/>
                </a:lnTo>
                <a:lnTo>
                  <a:pt x="7754" y="1848"/>
                </a:lnTo>
                <a:lnTo>
                  <a:pt x="7832" y="1958"/>
                </a:lnTo>
                <a:lnTo>
                  <a:pt x="7910" y="2069"/>
                </a:lnTo>
                <a:lnTo>
                  <a:pt x="7975" y="2185"/>
                </a:lnTo>
                <a:lnTo>
                  <a:pt x="8040" y="2309"/>
                </a:lnTo>
                <a:lnTo>
                  <a:pt x="8105" y="2432"/>
                </a:lnTo>
                <a:lnTo>
                  <a:pt x="8156" y="2561"/>
                </a:lnTo>
                <a:lnTo>
                  <a:pt x="8208" y="2691"/>
                </a:lnTo>
                <a:lnTo>
                  <a:pt x="8254" y="2827"/>
                </a:lnTo>
                <a:lnTo>
                  <a:pt x="8293" y="2963"/>
                </a:lnTo>
                <a:lnTo>
                  <a:pt x="8364" y="2866"/>
                </a:lnTo>
                <a:lnTo>
                  <a:pt x="8435" y="2775"/>
                </a:lnTo>
                <a:lnTo>
                  <a:pt x="8513" y="2678"/>
                </a:lnTo>
                <a:lnTo>
                  <a:pt x="8591" y="2587"/>
                </a:lnTo>
                <a:lnTo>
                  <a:pt x="8675" y="2497"/>
                </a:lnTo>
                <a:lnTo>
                  <a:pt x="8759" y="2412"/>
                </a:lnTo>
                <a:lnTo>
                  <a:pt x="8850" y="2322"/>
                </a:lnTo>
                <a:lnTo>
                  <a:pt x="8941" y="2244"/>
                </a:lnTo>
                <a:lnTo>
                  <a:pt x="9129" y="2088"/>
                </a:lnTo>
                <a:lnTo>
                  <a:pt x="9324" y="1939"/>
                </a:lnTo>
                <a:lnTo>
                  <a:pt x="9525" y="1809"/>
                </a:lnTo>
                <a:lnTo>
                  <a:pt x="9726" y="1693"/>
                </a:lnTo>
                <a:lnTo>
                  <a:pt x="9927" y="1589"/>
                </a:lnTo>
                <a:lnTo>
                  <a:pt x="10128" y="1498"/>
                </a:lnTo>
                <a:lnTo>
                  <a:pt x="10231" y="1466"/>
                </a:lnTo>
                <a:lnTo>
                  <a:pt x="10329" y="1433"/>
                </a:lnTo>
                <a:lnTo>
                  <a:pt x="10432" y="1401"/>
                </a:lnTo>
                <a:lnTo>
                  <a:pt x="10530" y="1381"/>
                </a:lnTo>
                <a:lnTo>
                  <a:pt x="10627" y="1362"/>
                </a:lnTo>
                <a:lnTo>
                  <a:pt x="10718" y="1343"/>
                </a:lnTo>
                <a:lnTo>
                  <a:pt x="10808" y="1336"/>
                </a:lnTo>
                <a:lnTo>
                  <a:pt x="10899" y="1330"/>
                </a:lnTo>
                <a:lnTo>
                  <a:pt x="10990" y="1336"/>
                </a:lnTo>
                <a:lnTo>
                  <a:pt x="11074" y="1343"/>
                </a:lnTo>
                <a:lnTo>
                  <a:pt x="11158" y="1355"/>
                </a:lnTo>
                <a:lnTo>
                  <a:pt x="11236" y="1368"/>
                </a:lnTo>
                <a:lnTo>
                  <a:pt x="11256" y="1459"/>
                </a:lnTo>
                <a:lnTo>
                  <a:pt x="11282" y="1550"/>
                </a:lnTo>
                <a:lnTo>
                  <a:pt x="11327" y="1634"/>
                </a:lnTo>
                <a:lnTo>
                  <a:pt x="11372" y="1706"/>
                </a:lnTo>
                <a:lnTo>
                  <a:pt x="11405" y="1738"/>
                </a:lnTo>
                <a:lnTo>
                  <a:pt x="11437" y="1770"/>
                </a:lnTo>
                <a:lnTo>
                  <a:pt x="11470" y="1796"/>
                </a:lnTo>
                <a:lnTo>
                  <a:pt x="11509" y="1822"/>
                </a:lnTo>
                <a:lnTo>
                  <a:pt x="11548" y="1835"/>
                </a:lnTo>
                <a:lnTo>
                  <a:pt x="11593" y="1848"/>
                </a:lnTo>
                <a:lnTo>
                  <a:pt x="11638" y="1861"/>
                </a:lnTo>
                <a:lnTo>
                  <a:pt x="11690" y="1861"/>
                </a:lnTo>
                <a:lnTo>
                  <a:pt x="11736" y="1855"/>
                </a:lnTo>
                <a:lnTo>
                  <a:pt x="11781" y="1848"/>
                </a:lnTo>
                <a:lnTo>
                  <a:pt x="11826" y="1835"/>
                </a:lnTo>
                <a:lnTo>
                  <a:pt x="11865" y="1809"/>
                </a:lnTo>
                <a:lnTo>
                  <a:pt x="11904" y="1790"/>
                </a:lnTo>
                <a:lnTo>
                  <a:pt x="11937" y="1757"/>
                </a:lnTo>
                <a:lnTo>
                  <a:pt x="11962" y="1732"/>
                </a:lnTo>
                <a:lnTo>
                  <a:pt x="11988" y="1693"/>
                </a:lnTo>
                <a:lnTo>
                  <a:pt x="12008" y="1654"/>
                </a:lnTo>
                <a:lnTo>
                  <a:pt x="12027" y="1615"/>
                </a:lnTo>
                <a:lnTo>
                  <a:pt x="12034" y="1576"/>
                </a:lnTo>
                <a:lnTo>
                  <a:pt x="12040" y="1531"/>
                </a:lnTo>
                <a:lnTo>
                  <a:pt x="12040" y="1485"/>
                </a:lnTo>
                <a:lnTo>
                  <a:pt x="12034" y="1440"/>
                </a:lnTo>
                <a:lnTo>
                  <a:pt x="12021" y="1394"/>
                </a:lnTo>
                <a:lnTo>
                  <a:pt x="11995" y="1343"/>
                </a:lnTo>
                <a:lnTo>
                  <a:pt x="11950" y="1271"/>
                </a:lnTo>
                <a:lnTo>
                  <a:pt x="11904" y="1200"/>
                </a:lnTo>
                <a:lnTo>
                  <a:pt x="11839" y="1135"/>
                </a:lnTo>
                <a:lnTo>
                  <a:pt x="11774" y="1077"/>
                </a:lnTo>
                <a:lnTo>
                  <a:pt x="11703" y="1025"/>
                </a:lnTo>
                <a:lnTo>
                  <a:pt x="11625" y="973"/>
                </a:lnTo>
                <a:lnTo>
                  <a:pt x="11548" y="934"/>
                </a:lnTo>
                <a:lnTo>
                  <a:pt x="11457" y="889"/>
                </a:lnTo>
                <a:lnTo>
                  <a:pt x="11366" y="856"/>
                </a:lnTo>
                <a:lnTo>
                  <a:pt x="11275" y="824"/>
                </a:lnTo>
                <a:lnTo>
                  <a:pt x="11178" y="798"/>
                </a:lnTo>
                <a:lnTo>
                  <a:pt x="11074" y="778"/>
                </a:lnTo>
                <a:lnTo>
                  <a:pt x="10977" y="765"/>
                </a:lnTo>
                <a:lnTo>
                  <a:pt x="10873" y="753"/>
                </a:lnTo>
                <a:lnTo>
                  <a:pt x="10769" y="746"/>
                </a:lnTo>
                <a:lnTo>
                  <a:pt x="10666" y="740"/>
                </a:lnTo>
                <a:lnTo>
                  <a:pt x="10555" y="746"/>
                </a:lnTo>
                <a:lnTo>
                  <a:pt x="10439" y="759"/>
                </a:lnTo>
                <a:lnTo>
                  <a:pt x="10316" y="778"/>
                </a:lnTo>
                <a:lnTo>
                  <a:pt x="10192" y="804"/>
                </a:lnTo>
                <a:lnTo>
                  <a:pt x="10069" y="843"/>
                </a:lnTo>
                <a:lnTo>
                  <a:pt x="9940" y="889"/>
                </a:lnTo>
                <a:lnTo>
                  <a:pt x="9810" y="934"/>
                </a:lnTo>
                <a:lnTo>
                  <a:pt x="9680" y="992"/>
                </a:lnTo>
                <a:lnTo>
                  <a:pt x="9544" y="1051"/>
                </a:lnTo>
                <a:lnTo>
                  <a:pt x="9414" y="1122"/>
                </a:lnTo>
                <a:lnTo>
                  <a:pt x="9285" y="1193"/>
                </a:lnTo>
                <a:lnTo>
                  <a:pt x="9155" y="1265"/>
                </a:lnTo>
                <a:lnTo>
                  <a:pt x="8896" y="1427"/>
                </a:lnTo>
                <a:lnTo>
                  <a:pt x="8656" y="1595"/>
                </a:lnTo>
                <a:close/>
                <a:moveTo>
                  <a:pt x="8772" y="4364"/>
                </a:moveTo>
                <a:lnTo>
                  <a:pt x="8779" y="4338"/>
                </a:lnTo>
                <a:lnTo>
                  <a:pt x="8792" y="4312"/>
                </a:lnTo>
                <a:lnTo>
                  <a:pt x="8811" y="4299"/>
                </a:lnTo>
                <a:lnTo>
                  <a:pt x="8831" y="4293"/>
                </a:lnTo>
                <a:lnTo>
                  <a:pt x="8857" y="4293"/>
                </a:lnTo>
                <a:lnTo>
                  <a:pt x="8883" y="4293"/>
                </a:lnTo>
                <a:lnTo>
                  <a:pt x="8909" y="4306"/>
                </a:lnTo>
                <a:lnTo>
                  <a:pt x="8928" y="4318"/>
                </a:lnTo>
                <a:lnTo>
                  <a:pt x="8980" y="4351"/>
                </a:lnTo>
                <a:lnTo>
                  <a:pt x="9019" y="4396"/>
                </a:lnTo>
                <a:lnTo>
                  <a:pt x="9032" y="4422"/>
                </a:lnTo>
                <a:lnTo>
                  <a:pt x="9045" y="4442"/>
                </a:lnTo>
                <a:lnTo>
                  <a:pt x="9051" y="4468"/>
                </a:lnTo>
                <a:lnTo>
                  <a:pt x="9051" y="4487"/>
                </a:lnTo>
                <a:lnTo>
                  <a:pt x="9025" y="4623"/>
                </a:lnTo>
                <a:lnTo>
                  <a:pt x="9006" y="4759"/>
                </a:lnTo>
                <a:lnTo>
                  <a:pt x="8993" y="4902"/>
                </a:lnTo>
                <a:lnTo>
                  <a:pt x="8980" y="5038"/>
                </a:lnTo>
                <a:lnTo>
                  <a:pt x="8973" y="5181"/>
                </a:lnTo>
                <a:lnTo>
                  <a:pt x="8973" y="5323"/>
                </a:lnTo>
                <a:lnTo>
                  <a:pt x="8973" y="5466"/>
                </a:lnTo>
                <a:lnTo>
                  <a:pt x="8980" y="5615"/>
                </a:lnTo>
                <a:lnTo>
                  <a:pt x="8993" y="5758"/>
                </a:lnTo>
                <a:lnTo>
                  <a:pt x="9006" y="5900"/>
                </a:lnTo>
                <a:lnTo>
                  <a:pt x="9032" y="6050"/>
                </a:lnTo>
                <a:lnTo>
                  <a:pt x="9058" y="6192"/>
                </a:lnTo>
                <a:lnTo>
                  <a:pt x="9090" y="6341"/>
                </a:lnTo>
                <a:lnTo>
                  <a:pt x="9129" y="6484"/>
                </a:lnTo>
                <a:lnTo>
                  <a:pt x="9174" y="6633"/>
                </a:lnTo>
                <a:lnTo>
                  <a:pt x="9233" y="6776"/>
                </a:lnTo>
                <a:lnTo>
                  <a:pt x="9239" y="6802"/>
                </a:lnTo>
                <a:lnTo>
                  <a:pt x="9239" y="6821"/>
                </a:lnTo>
                <a:lnTo>
                  <a:pt x="9233" y="6847"/>
                </a:lnTo>
                <a:lnTo>
                  <a:pt x="9226" y="6867"/>
                </a:lnTo>
                <a:lnTo>
                  <a:pt x="9200" y="6912"/>
                </a:lnTo>
                <a:lnTo>
                  <a:pt x="9168" y="6944"/>
                </a:lnTo>
                <a:lnTo>
                  <a:pt x="9149" y="6957"/>
                </a:lnTo>
                <a:lnTo>
                  <a:pt x="9129" y="6964"/>
                </a:lnTo>
                <a:lnTo>
                  <a:pt x="9103" y="6970"/>
                </a:lnTo>
                <a:lnTo>
                  <a:pt x="9084" y="6970"/>
                </a:lnTo>
                <a:lnTo>
                  <a:pt x="9058" y="6964"/>
                </a:lnTo>
                <a:lnTo>
                  <a:pt x="9038" y="6957"/>
                </a:lnTo>
                <a:lnTo>
                  <a:pt x="9019" y="6938"/>
                </a:lnTo>
                <a:lnTo>
                  <a:pt x="9006" y="6918"/>
                </a:lnTo>
                <a:lnTo>
                  <a:pt x="8915" y="6776"/>
                </a:lnTo>
                <a:lnTo>
                  <a:pt x="8837" y="6627"/>
                </a:lnTo>
                <a:lnTo>
                  <a:pt x="8772" y="6478"/>
                </a:lnTo>
                <a:lnTo>
                  <a:pt x="8721" y="6328"/>
                </a:lnTo>
                <a:lnTo>
                  <a:pt x="8675" y="6173"/>
                </a:lnTo>
                <a:lnTo>
                  <a:pt x="8643" y="6017"/>
                </a:lnTo>
                <a:lnTo>
                  <a:pt x="8617" y="5862"/>
                </a:lnTo>
                <a:lnTo>
                  <a:pt x="8604" y="5706"/>
                </a:lnTo>
                <a:lnTo>
                  <a:pt x="8597" y="5544"/>
                </a:lnTo>
                <a:lnTo>
                  <a:pt x="8604" y="5382"/>
                </a:lnTo>
                <a:lnTo>
                  <a:pt x="8610" y="5220"/>
                </a:lnTo>
                <a:lnTo>
                  <a:pt x="8630" y="5051"/>
                </a:lnTo>
                <a:lnTo>
                  <a:pt x="8656" y="4883"/>
                </a:lnTo>
                <a:lnTo>
                  <a:pt x="8688" y="4714"/>
                </a:lnTo>
                <a:lnTo>
                  <a:pt x="8727" y="4539"/>
                </a:lnTo>
                <a:lnTo>
                  <a:pt x="8772" y="4364"/>
                </a:lnTo>
                <a:close/>
                <a:moveTo>
                  <a:pt x="921" y="3203"/>
                </a:moveTo>
                <a:lnTo>
                  <a:pt x="914" y="3164"/>
                </a:lnTo>
                <a:lnTo>
                  <a:pt x="908" y="3132"/>
                </a:lnTo>
                <a:lnTo>
                  <a:pt x="914" y="3100"/>
                </a:lnTo>
                <a:lnTo>
                  <a:pt x="921" y="3067"/>
                </a:lnTo>
                <a:lnTo>
                  <a:pt x="934" y="3041"/>
                </a:lnTo>
                <a:lnTo>
                  <a:pt x="953" y="3015"/>
                </a:lnTo>
                <a:lnTo>
                  <a:pt x="972" y="2989"/>
                </a:lnTo>
                <a:lnTo>
                  <a:pt x="992" y="2976"/>
                </a:lnTo>
                <a:lnTo>
                  <a:pt x="1018" y="2963"/>
                </a:lnTo>
                <a:lnTo>
                  <a:pt x="1044" y="2950"/>
                </a:lnTo>
                <a:lnTo>
                  <a:pt x="1063" y="2944"/>
                </a:lnTo>
                <a:lnTo>
                  <a:pt x="1089" y="2944"/>
                </a:lnTo>
                <a:lnTo>
                  <a:pt x="1109" y="2950"/>
                </a:lnTo>
                <a:lnTo>
                  <a:pt x="1128" y="2963"/>
                </a:lnTo>
                <a:lnTo>
                  <a:pt x="1147" y="2983"/>
                </a:lnTo>
                <a:lnTo>
                  <a:pt x="1160" y="3009"/>
                </a:lnTo>
                <a:lnTo>
                  <a:pt x="1238" y="3236"/>
                </a:lnTo>
                <a:lnTo>
                  <a:pt x="1303" y="3463"/>
                </a:lnTo>
                <a:lnTo>
                  <a:pt x="1355" y="3690"/>
                </a:lnTo>
                <a:lnTo>
                  <a:pt x="1394" y="3910"/>
                </a:lnTo>
                <a:lnTo>
                  <a:pt x="1420" y="4137"/>
                </a:lnTo>
                <a:lnTo>
                  <a:pt x="1433" y="4357"/>
                </a:lnTo>
                <a:lnTo>
                  <a:pt x="1439" y="4578"/>
                </a:lnTo>
                <a:lnTo>
                  <a:pt x="1426" y="4798"/>
                </a:lnTo>
                <a:lnTo>
                  <a:pt x="1407" y="5019"/>
                </a:lnTo>
                <a:lnTo>
                  <a:pt x="1381" y="5233"/>
                </a:lnTo>
                <a:lnTo>
                  <a:pt x="1342" y="5447"/>
                </a:lnTo>
                <a:lnTo>
                  <a:pt x="1297" y="5661"/>
                </a:lnTo>
                <a:lnTo>
                  <a:pt x="1245" y="5868"/>
                </a:lnTo>
                <a:lnTo>
                  <a:pt x="1180" y="6076"/>
                </a:lnTo>
                <a:lnTo>
                  <a:pt x="1109" y="6283"/>
                </a:lnTo>
                <a:lnTo>
                  <a:pt x="1031" y="6484"/>
                </a:lnTo>
                <a:lnTo>
                  <a:pt x="1018" y="6510"/>
                </a:lnTo>
                <a:lnTo>
                  <a:pt x="1005" y="6523"/>
                </a:lnTo>
                <a:lnTo>
                  <a:pt x="985" y="6536"/>
                </a:lnTo>
                <a:lnTo>
                  <a:pt x="972" y="6536"/>
                </a:lnTo>
                <a:lnTo>
                  <a:pt x="953" y="6536"/>
                </a:lnTo>
                <a:lnTo>
                  <a:pt x="934" y="6523"/>
                </a:lnTo>
                <a:lnTo>
                  <a:pt x="914" y="6510"/>
                </a:lnTo>
                <a:lnTo>
                  <a:pt x="895" y="6490"/>
                </a:lnTo>
                <a:lnTo>
                  <a:pt x="862" y="6452"/>
                </a:lnTo>
                <a:lnTo>
                  <a:pt x="836" y="6406"/>
                </a:lnTo>
                <a:lnTo>
                  <a:pt x="830" y="6380"/>
                </a:lnTo>
                <a:lnTo>
                  <a:pt x="823" y="6354"/>
                </a:lnTo>
                <a:lnTo>
                  <a:pt x="823" y="6335"/>
                </a:lnTo>
                <a:lnTo>
                  <a:pt x="823" y="6315"/>
                </a:lnTo>
                <a:lnTo>
                  <a:pt x="882" y="6127"/>
                </a:lnTo>
                <a:lnTo>
                  <a:pt x="927" y="5933"/>
                </a:lnTo>
                <a:lnTo>
                  <a:pt x="972" y="5738"/>
                </a:lnTo>
                <a:lnTo>
                  <a:pt x="1018" y="5550"/>
                </a:lnTo>
                <a:lnTo>
                  <a:pt x="1050" y="5356"/>
                </a:lnTo>
                <a:lnTo>
                  <a:pt x="1083" y="5161"/>
                </a:lnTo>
                <a:lnTo>
                  <a:pt x="1102" y="4973"/>
                </a:lnTo>
                <a:lnTo>
                  <a:pt x="1122" y="4779"/>
                </a:lnTo>
                <a:lnTo>
                  <a:pt x="1128" y="4584"/>
                </a:lnTo>
                <a:lnTo>
                  <a:pt x="1128" y="4390"/>
                </a:lnTo>
                <a:lnTo>
                  <a:pt x="1122" y="4195"/>
                </a:lnTo>
                <a:lnTo>
                  <a:pt x="1102" y="4001"/>
                </a:lnTo>
                <a:lnTo>
                  <a:pt x="1076" y="3800"/>
                </a:lnTo>
                <a:lnTo>
                  <a:pt x="1037" y="3605"/>
                </a:lnTo>
                <a:lnTo>
                  <a:pt x="985" y="3404"/>
                </a:lnTo>
                <a:lnTo>
                  <a:pt x="921" y="3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dist="107763" dir="13500000" algn="ctr" rotWithShape="0">
              <a:srgbClr val="6633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197" name="Рисунок 8" descr="Описание: H:\Афанасьев\Афанасьев В.Н..jpg">
            <a:extLst>
              <a:ext uri="{FF2B5EF4-FFF2-40B4-BE49-F238E27FC236}">
                <a16:creationId xmlns:a16="http://schemas.microsoft.com/office/drawing/2014/main" id="{ECF4910B-2616-4BF1-BC70-E1BF24A08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1664"/>
            <a:ext cx="1706563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3">
            <a:extLst>
              <a:ext uri="{FF2B5EF4-FFF2-40B4-BE49-F238E27FC236}">
                <a16:creationId xmlns:a16="http://schemas.microsoft.com/office/drawing/2014/main" id="{4E92FC6D-7C08-4C90-A4D2-A9D75618F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447800"/>
            <a:ext cx="457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 Владимир Николаевич 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стати­стики и эконометрики ОГУ, из­бранный член Международного статистического института (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), доктор экономических наук, профессор, почетный работник высшего профессионального образования РФ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ru-RU" sz="2400"/>
              <a:t>vAfanassyev@gmail.com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83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>
            <a:extLst>
              <a:ext uri="{FF2B5EF4-FFF2-40B4-BE49-F238E27FC236}">
                <a16:creationId xmlns:a16="http://schemas.microsoft.com/office/drawing/2014/main" id="{EA3C55B4-B0F5-483C-B1BE-E76DC1A7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600200"/>
            <a:ext cx="6248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профиля «Статистика и управ­ление данными»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подготовка высококва­лифицированных кадров для осуществления профессиональной деятельности в области сбора, обработки и систематизации массовой информации,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данных количественной оценки состояния и тенденций развития естественных, общественных, гуманитарных, технических и медицинских процессов и явлений. </a:t>
            </a:r>
          </a:p>
        </p:txBody>
      </p:sp>
      <p:sp>
        <p:nvSpPr>
          <p:cNvPr id="10243" name="Freeform 793" descr="Песок">
            <a:extLst>
              <a:ext uri="{FF2B5EF4-FFF2-40B4-BE49-F238E27FC236}">
                <a16:creationId xmlns:a16="http://schemas.microsoft.com/office/drawing/2014/main" id="{CE366D27-D197-42E3-8A3C-3DDB359B27DF}"/>
              </a:ext>
            </a:extLst>
          </p:cNvPr>
          <p:cNvSpPr>
            <a:spLocks noEditPoints="1"/>
          </p:cNvSpPr>
          <p:nvPr/>
        </p:nvSpPr>
        <p:spPr bwMode="auto">
          <a:xfrm>
            <a:off x="9906000" y="296863"/>
            <a:ext cx="533400" cy="609600"/>
          </a:xfrm>
          <a:custGeom>
            <a:avLst/>
            <a:gdLst>
              <a:gd name="T0" fmla="*/ 2147483646 w 12040"/>
              <a:gd name="T1" fmla="*/ 2147483646 h 10095"/>
              <a:gd name="T2" fmla="*/ 2147483646 w 12040"/>
              <a:gd name="T3" fmla="*/ 2147483646 h 10095"/>
              <a:gd name="T4" fmla="*/ 2147483646 w 12040"/>
              <a:gd name="T5" fmla="*/ 2147483646 h 10095"/>
              <a:gd name="T6" fmla="*/ 2147483646 w 12040"/>
              <a:gd name="T7" fmla="*/ 2147483646 h 10095"/>
              <a:gd name="T8" fmla="*/ 2147483646 w 12040"/>
              <a:gd name="T9" fmla="*/ 2147483646 h 10095"/>
              <a:gd name="T10" fmla="*/ 2147483646 w 12040"/>
              <a:gd name="T11" fmla="*/ 2147483646 h 10095"/>
              <a:gd name="T12" fmla="*/ 2147483646 w 12040"/>
              <a:gd name="T13" fmla="*/ 2147483646 h 10095"/>
              <a:gd name="T14" fmla="*/ 2147483646 w 12040"/>
              <a:gd name="T15" fmla="*/ 2147483646 h 10095"/>
              <a:gd name="T16" fmla="*/ 2147483646 w 12040"/>
              <a:gd name="T17" fmla="*/ 2147483646 h 10095"/>
              <a:gd name="T18" fmla="*/ 2147483646 w 12040"/>
              <a:gd name="T19" fmla="*/ 2147483646 h 10095"/>
              <a:gd name="T20" fmla="*/ 2147483646 w 12040"/>
              <a:gd name="T21" fmla="*/ 2147483646 h 10095"/>
              <a:gd name="T22" fmla="*/ 2147483646 w 12040"/>
              <a:gd name="T23" fmla="*/ 2147483646 h 10095"/>
              <a:gd name="T24" fmla="*/ 2147483646 w 12040"/>
              <a:gd name="T25" fmla="*/ 2147483646 h 10095"/>
              <a:gd name="T26" fmla="*/ 2147483646 w 12040"/>
              <a:gd name="T27" fmla="*/ 2147483646 h 10095"/>
              <a:gd name="T28" fmla="*/ 2147483646 w 12040"/>
              <a:gd name="T29" fmla="*/ 2147483646 h 10095"/>
              <a:gd name="T30" fmla="*/ 2147483646 w 12040"/>
              <a:gd name="T31" fmla="*/ 2147483646 h 10095"/>
              <a:gd name="T32" fmla="*/ 2147483646 w 12040"/>
              <a:gd name="T33" fmla="*/ 2147483646 h 10095"/>
              <a:gd name="T34" fmla="*/ 2147483646 w 12040"/>
              <a:gd name="T35" fmla="*/ 2147483646 h 10095"/>
              <a:gd name="T36" fmla="*/ 2147483646 w 12040"/>
              <a:gd name="T37" fmla="*/ 2147483646 h 10095"/>
              <a:gd name="T38" fmla="*/ 2147483646 w 12040"/>
              <a:gd name="T39" fmla="*/ 2147483646 h 10095"/>
              <a:gd name="T40" fmla="*/ 2147483646 w 12040"/>
              <a:gd name="T41" fmla="*/ 2147483646 h 10095"/>
              <a:gd name="T42" fmla="*/ 2147483646 w 12040"/>
              <a:gd name="T43" fmla="*/ 2147483646 h 10095"/>
              <a:gd name="T44" fmla="*/ 2147483646 w 12040"/>
              <a:gd name="T45" fmla="*/ 2147483646 h 10095"/>
              <a:gd name="T46" fmla="*/ 2147483646 w 12040"/>
              <a:gd name="T47" fmla="*/ 2147483646 h 10095"/>
              <a:gd name="T48" fmla="*/ 2147483646 w 12040"/>
              <a:gd name="T49" fmla="*/ 2147483646 h 10095"/>
              <a:gd name="T50" fmla="*/ 2147483646 w 12040"/>
              <a:gd name="T51" fmla="*/ 2147483646 h 10095"/>
              <a:gd name="T52" fmla="*/ 2147483646 w 12040"/>
              <a:gd name="T53" fmla="*/ 2147483646 h 10095"/>
              <a:gd name="T54" fmla="*/ 2147483646 w 12040"/>
              <a:gd name="T55" fmla="*/ 2147483646 h 10095"/>
              <a:gd name="T56" fmla="*/ 2147483646 w 12040"/>
              <a:gd name="T57" fmla="*/ 2147483646 h 10095"/>
              <a:gd name="T58" fmla="*/ 2147483646 w 12040"/>
              <a:gd name="T59" fmla="*/ 2147483646 h 10095"/>
              <a:gd name="T60" fmla="*/ 2147483646 w 12040"/>
              <a:gd name="T61" fmla="*/ 2147483646 h 10095"/>
              <a:gd name="T62" fmla="*/ 2147483646 w 12040"/>
              <a:gd name="T63" fmla="*/ 2147483646 h 10095"/>
              <a:gd name="T64" fmla="*/ 2147483646 w 12040"/>
              <a:gd name="T65" fmla="*/ 2147483646 h 10095"/>
              <a:gd name="T66" fmla="*/ 2147483646 w 12040"/>
              <a:gd name="T67" fmla="*/ 2147483646 h 10095"/>
              <a:gd name="T68" fmla="*/ 2147483646 w 12040"/>
              <a:gd name="T69" fmla="*/ 2147483646 h 10095"/>
              <a:gd name="T70" fmla="*/ 2147483646 w 12040"/>
              <a:gd name="T71" fmla="*/ 2147483646 h 10095"/>
              <a:gd name="T72" fmla="*/ 2147483646 w 12040"/>
              <a:gd name="T73" fmla="*/ 2147483646 h 10095"/>
              <a:gd name="T74" fmla="*/ 2147483646 w 12040"/>
              <a:gd name="T75" fmla="*/ 2147483646 h 10095"/>
              <a:gd name="T76" fmla="*/ 2147483646 w 12040"/>
              <a:gd name="T77" fmla="*/ 2147483646 h 10095"/>
              <a:gd name="T78" fmla="*/ 2147483646 w 12040"/>
              <a:gd name="T79" fmla="*/ 2147483646 h 10095"/>
              <a:gd name="T80" fmla="*/ 2147483646 w 12040"/>
              <a:gd name="T81" fmla="*/ 2147483646 h 10095"/>
              <a:gd name="T82" fmla="*/ 2147483646 w 12040"/>
              <a:gd name="T83" fmla="*/ 2147483646 h 10095"/>
              <a:gd name="T84" fmla="*/ 2147483646 w 12040"/>
              <a:gd name="T85" fmla="*/ 2147483646 h 10095"/>
              <a:gd name="T86" fmla="*/ 2147483646 w 12040"/>
              <a:gd name="T87" fmla="*/ 2147483646 h 10095"/>
              <a:gd name="T88" fmla="*/ 2147483646 w 12040"/>
              <a:gd name="T89" fmla="*/ 2147483646 h 10095"/>
              <a:gd name="T90" fmla="*/ 2147483646 w 12040"/>
              <a:gd name="T91" fmla="*/ 2147483646 h 10095"/>
              <a:gd name="T92" fmla="*/ 2147483646 w 12040"/>
              <a:gd name="T93" fmla="*/ 2147483646 h 10095"/>
              <a:gd name="T94" fmla="*/ 2147483646 w 12040"/>
              <a:gd name="T95" fmla="*/ 2147483646 h 10095"/>
              <a:gd name="T96" fmla="*/ 2147483646 w 12040"/>
              <a:gd name="T97" fmla="*/ 2147483646 h 10095"/>
              <a:gd name="T98" fmla="*/ 2147483646 w 12040"/>
              <a:gd name="T99" fmla="*/ 2147483646 h 10095"/>
              <a:gd name="T100" fmla="*/ 2147483646 w 12040"/>
              <a:gd name="T101" fmla="*/ 2147483646 h 10095"/>
              <a:gd name="T102" fmla="*/ 2147483646 w 12040"/>
              <a:gd name="T103" fmla="*/ 2147483646 h 10095"/>
              <a:gd name="T104" fmla="*/ 2147483646 w 12040"/>
              <a:gd name="T105" fmla="*/ 2147483646 h 10095"/>
              <a:gd name="T106" fmla="*/ 2147483646 w 12040"/>
              <a:gd name="T107" fmla="*/ 2147483646 h 10095"/>
              <a:gd name="T108" fmla="*/ 2147483646 w 12040"/>
              <a:gd name="T109" fmla="*/ 2147483646 h 10095"/>
              <a:gd name="T110" fmla="*/ 2147483646 w 12040"/>
              <a:gd name="T111" fmla="*/ 2147483646 h 10095"/>
              <a:gd name="T112" fmla="*/ 2147483646 w 12040"/>
              <a:gd name="T113" fmla="*/ 2147483646 h 10095"/>
              <a:gd name="T114" fmla="*/ 2147483646 w 12040"/>
              <a:gd name="T115" fmla="*/ 2147483646 h 10095"/>
              <a:gd name="T116" fmla="*/ 2147483646 w 12040"/>
              <a:gd name="T117" fmla="*/ 2147483646 h 10095"/>
              <a:gd name="T118" fmla="*/ 2147483646 w 12040"/>
              <a:gd name="T119" fmla="*/ 2147483646 h 10095"/>
              <a:gd name="T120" fmla="*/ 2147483646 w 12040"/>
              <a:gd name="T121" fmla="*/ 2147483646 h 10095"/>
              <a:gd name="T122" fmla="*/ 2147483646 w 12040"/>
              <a:gd name="T123" fmla="*/ 2147483646 h 10095"/>
              <a:gd name="T124" fmla="*/ 2147483646 w 12040"/>
              <a:gd name="T125" fmla="*/ 2147483646 h 100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040" h="10095">
                <a:moveTo>
                  <a:pt x="8656" y="1595"/>
                </a:moveTo>
                <a:lnTo>
                  <a:pt x="8571" y="1498"/>
                </a:lnTo>
                <a:lnTo>
                  <a:pt x="8487" y="1401"/>
                </a:lnTo>
                <a:lnTo>
                  <a:pt x="8396" y="1310"/>
                </a:lnTo>
                <a:lnTo>
                  <a:pt x="8306" y="1226"/>
                </a:lnTo>
                <a:lnTo>
                  <a:pt x="8215" y="1142"/>
                </a:lnTo>
                <a:lnTo>
                  <a:pt x="8118" y="1057"/>
                </a:lnTo>
                <a:lnTo>
                  <a:pt x="8020" y="979"/>
                </a:lnTo>
                <a:lnTo>
                  <a:pt x="7917" y="902"/>
                </a:lnTo>
                <a:lnTo>
                  <a:pt x="7716" y="759"/>
                </a:lnTo>
                <a:lnTo>
                  <a:pt x="7502" y="629"/>
                </a:lnTo>
                <a:lnTo>
                  <a:pt x="7281" y="506"/>
                </a:lnTo>
                <a:lnTo>
                  <a:pt x="7048" y="402"/>
                </a:lnTo>
                <a:lnTo>
                  <a:pt x="6814" y="305"/>
                </a:lnTo>
                <a:lnTo>
                  <a:pt x="6574" y="221"/>
                </a:lnTo>
                <a:lnTo>
                  <a:pt x="6335" y="156"/>
                </a:lnTo>
                <a:lnTo>
                  <a:pt x="6082" y="98"/>
                </a:lnTo>
                <a:lnTo>
                  <a:pt x="5829" y="52"/>
                </a:lnTo>
                <a:lnTo>
                  <a:pt x="5569" y="26"/>
                </a:lnTo>
                <a:lnTo>
                  <a:pt x="5440" y="13"/>
                </a:lnTo>
                <a:lnTo>
                  <a:pt x="5310" y="7"/>
                </a:lnTo>
                <a:lnTo>
                  <a:pt x="5180" y="0"/>
                </a:lnTo>
                <a:lnTo>
                  <a:pt x="5044" y="0"/>
                </a:lnTo>
                <a:lnTo>
                  <a:pt x="4791" y="13"/>
                </a:lnTo>
                <a:lnTo>
                  <a:pt x="4539" y="33"/>
                </a:lnTo>
                <a:lnTo>
                  <a:pt x="4292" y="59"/>
                </a:lnTo>
                <a:lnTo>
                  <a:pt x="4046" y="104"/>
                </a:lnTo>
                <a:lnTo>
                  <a:pt x="3806" y="156"/>
                </a:lnTo>
                <a:lnTo>
                  <a:pt x="3566" y="221"/>
                </a:lnTo>
                <a:lnTo>
                  <a:pt x="3333" y="292"/>
                </a:lnTo>
                <a:lnTo>
                  <a:pt x="3106" y="376"/>
                </a:lnTo>
                <a:lnTo>
                  <a:pt x="2885" y="467"/>
                </a:lnTo>
                <a:lnTo>
                  <a:pt x="2665" y="571"/>
                </a:lnTo>
                <a:lnTo>
                  <a:pt x="2451" y="688"/>
                </a:lnTo>
                <a:lnTo>
                  <a:pt x="2243" y="811"/>
                </a:lnTo>
                <a:lnTo>
                  <a:pt x="2042" y="941"/>
                </a:lnTo>
                <a:lnTo>
                  <a:pt x="1854" y="1083"/>
                </a:lnTo>
                <a:lnTo>
                  <a:pt x="1666" y="1232"/>
                </a:lnTo>
                <a:lnTo>
                  <a:pt x="1491" y="1394"/>
                </a:lnTo>
                <a:lnTo>
                  <a:pt x="1316" y="1563"/>
                </a:lnTo>
                <a:lnTo>
                  <a:pt x="1154" y="1738"/>
                </a:lnTo>
                <a:lnTo>
                  <a:pt x="1005" y="1920"/>
                </a:lnTo>
                <a:lnTo>
                  <a:pt x="862" y="2114"/>
                </a:lnTo>
                <a:lnTo>
                  <a:pt x="726" y="2315"/>
                </a:lnTo>
                <a:lnTo>
                  <a:pt x="603" y="2523"/>
                </a:lnTo>
                <a:lnTo>
                  <a:pt x="493" y="2736"/>
                </a:lnTo>
                <a:lnTo>
                  <a:pt x="389" y="2957"/>
                </a:lnTo>
                <a:lnTo>
                  <a:pt x="298" y="3184"/>
                </a:lnTo>
                <a:lnTo>
                  <a:pt x="214" y="3417"/>
                </a:lnTo>
                <a:lnTo>
                  <a:pt x="149" y="3664"/>
                </a:lnTo>
                <a:lnTo>
                  <a:pt x="91" y="3910"/>
                </a:lnTo>
                <a:lnTo>
                  <a:pt x="52" y="4163"/>
                </a:lnTo>
                <a:lnTo>
                  <a:pt x="19" y="4429"/>
                </a:lnTo>
                <a:lnTo>
                  <a:pt x="6" y="4695"/>
                </a:lnTo>
                <a:lnTo>
                  <a:pt x="0" y="4967"/>
                </a:lnTo>
                <a:lnTo>
                  <a:pt x="13" y="5220"/>
                </a:lnTo>
                <a:lnTo>
                  <a:pt x="39" y="5473"/>
                </a:lnTo>
                <a:lnTo>
                  <a:pt x="71" y="5725"/>
                </a:lnTo>
                <a:lnTo>
                  <a:pt x="123" y="5972"/>
                </a:lnTo>
                <a:lnTo>
                  <a:pt x="181" y="6212"/>
                </a:lnTo>
                <a:lnTo>
                  <a:pt x="259" y="6458"/>
                </a:lnTo>
                <a:lnTo>
                  <a:pt x="343" y="6691"/>
                </a:lnTo>
                <a:lnTo>
                  <a:pt x="434" y="6925"/>
                </a:lnTo>
                <a:lnTo>
                  <a:pt x="544" y="7152"/>
                </a:lnTo>
                <a:lnTo>
                  <a:pt x="661" y="7372"/>
                </a:lnTo>
                <a:lnTo>
                  <a:pt x="791" y="7593"/>
                </a:lnTo>
                <a:lnTo>
                  <a:pt x="927" y="7800"/>
                </a:lnTo>
                <a:lnTo>
                  <a:pt x="1070" y="8008"/>
                </a:lnTo>
                <a:lnTo>
                  <a:pt x="1232" y="8202"/>
                </a:lnTo>
                <a:lnTo>
                  <a:pt x="1394" y="8390"/>
                </a:lnTo>
                <a:lnTo>
                  <a:pt x="1569" y="8572"/>
                </a:lnTo>
                <a:lnTo>
                  <a:pt x="1750" y="8747"/>
                </a:lnTo>
                <a:lnTo>
                  <a:pt x="1938" y="8915"/>
                </a:lnTo>
                <a:lnTo>
                  <a:pt x="2133" y="9071"/>
                </a:lnTo>
                <a:lnTo>
                  <a:pt x="2340" y="9214"/>
                </a:lnTo>
                <a:lnTo>
                  <a:pt x="2554" y="9350"/>
                </a:lnTo>
                <a:lnTo>
                  <a:pt x="2768" y="9479"/>
                </a:lnTo>
                <a:lnTo>
                  <a:pt x="2995" y="9596"/>
                </a:lnTo>
                <a:lnTo>
                  <a:pt x="3222" y="9700"/>
                </a:lnTo>
                <a:lnTo>
                  <a:pt x="3462" y="9797"/>
                </a:lnTo>
                <a:lnTo>
                  <a:pt x="3702" y="9875"/>
                </a:lnTo>
                <a:lnTo>
                  <a:pt x="3948" y="9946"/>
                </a:lnTo>
                <a:lnTo>
                  <a:pt x="4195" y="10005"/>
                </a:lnTo>
                <a:lnTo>
                  <a:pt x="4454" y="10043"/>
                </a:lnTo>
                <a:lnTo>
                  <a:pt x="4707" y="10076"/>
                </a:lnTo>
                <a:lnTo>
                  <a:pt x="4973" y="10089"/>
                </a:lnTo>
                <a:lnTo>
                  <a:pt x="5239" y="10095"/>
                </a:lnTo>
                <a:lnTo>
                  <a:pt x="5459" y="10082"/>
                </a:lnTo>
                <a:lnTo>
                  <a:pt x="5686" y="10056"/>
                </a:lnTo>
                <a:lnTo>
                  <a:pt x="5907" y="10024"/>
                </a:lnTo>
                <a:lnTo>
                  <a:pt x="6127" y="9979"/>
                </a:lnTo>
                <a:lnTo>
                  <a:pt x="6347" y="9927"/>
                </a:lnTo>
                <a:lnTo>
                  <a:pt x="6568" y="9855"/>
                </a:lnTo>
                <a:lnTo>
                  <a:pt x="6782" y="9784"/>
                </a:lnTo>
                <a:lnTo>
                  <a:pt x="6989" y="9693"/>
                </a:lnTo>
                <a:lnTo>
                  <a:pt x="7203" y="9603"/>
                </a:lnTo>
                <a:lnTo>
                  <a:pt x="7404" y="9499"/>
                </a:lnTo>
                <a:lnTo>
                  <a:pt x="7605" y="9382"/>
                </a:lnTo>
                <a:lnTo>
                  <a:pt x="7800" y="9265"/>
                </a:lnTo>
                <a:lnTo>
                  <a:pt x="7988" y="9136"/>
                </a:lnTo>
                <a:lnTo>
                  <a:pt x="8169" y="9000"/>
                </a:lnTo>
                <a:lnTo>
                  <a:pt x="8345" y="8857"/>
                </a:lnTo>
                <a:lnTo>
                  <a:pt x="8520" y="8714"/>
                </a:lnTo>
                <a:lnTo>
                  <a:pt x="8682" y="8559"/>
                </a:lnTo>
                <a:lnTo>
                  <a:pt x="8837" y="8397"/>
                </a:lnTo>
                <a:lnTo>
                  <a:pt x="8986" y="8235"/>
                </a:lnTo>
                <a:lnTo>
                  <a:pt x="9123" y="8060"/>
                </a:lnTo>
                <a:lnTo>
                  <a:pt x="9252" y="7891"/>
                </a:lnTo>
                <a:lnTo>
                  <a:pt x="9375" y="7709"/>
                </a:lnTo>
                <a:lnTo>
                  <a:pt x="9486" y="7528"/>
                </a:lnTo>
                <a:lnTo>
                  <a:pt x="9589" y="7340"/>
                </a:lnTo>
                <a:lnTo>
                  <a:pt x="9680" y="7152"/>
                </a:lnTo>
                <a:lnTo>
                  <a:pt x="9764" y="6964"/>
                </a:lnTo>
                <a:lnTo>
                  <a:pt x="9836" y="6769"/>
                </a:lnTo>
                <a:lnTo>
                  <a:pt x="9894" y="6575"/>
                </a:lnTo>
                <a:lnTo>
                  <a:pt x="9940" y="6374"/>
                </a:lnTo>
                <a:lnTo>
                  <a:pt x="9972" y="6179"/>
                </a:lnTo>
                <a:lnTo>
                  <a:pt x="9991" y="5978"/>
                </a:lnTo>
                <a:lnTo>
                  <a:pt x="9998" y="5784"/>
                </a:lnTo>
                <a:lnTo>
                  <a:pt x="9991" y="5635"/>
                </a:lnTo>
                <a:lnTo>
                  <a:pt x="9978" y="5492"/>
                </a:lnTo>
                <a:lnTo>
                  <a:pt x="9959" y="5349"/>
                </a:lnTo>
                <a:lnTo>
                  <a:pt x="9927" y="5207"/>
                </a:lnTo>
                <a:lnTo>
                  <a:pt x="9894" y="5071"/>
                </a:lnTo>
                <a:lnTo>
                  <a:pt x="9849" y="4941"/>
                </a:lnTo>
                <a:lnTo>
                  <a:pt x="9790" y="4805"/>
                </a:lnTo>
                <a:lnTo>
                  <a:pt x="9732" y="4682"/>
                </a:lnTo>
                <a:lnTo>
                  <a:pt x="9667" y="4552"/>
                </a:lnTo>
                <a:lnTo>
                  <a:pt x="9589" y="4429"/>
                </a:lnTo>
                <a:lnTo>
                  <a:pt x="9512" y="4312"/>
                </a:lnTo>
                <a:lnTo>
                  <a:pt x="9421" y="4195"/>
                </a:lnTo>
                <a:lnTo>
                  <a:pt x="9324" y="4085"/>
                </a:lnTo>
                <a:lnTo>
                  <a:pt x="9226" y="3981"/>
                </a:lnTo>
                <a:lnTo>
                  <a:pt x="9116" y="3878"/>
                </a:lnTo>
                <a:lnTo>
                  <a:pt x="9006" y="3774"/>
                </a:lnTo>
                <a:lnTo>
                  <a:pt x="8889" y="3677"/>
                </a:lnTo>
                <a:lnTo>
                  <a:pt x="8766" y="3586"/>
                </a:lnTo>
                <a:lnTo>
                  <a:pt x="8636" y="3502"/>
                </a:lnTo>
                <a:lnTo>
                  <a:pt x="8507" y="3417"/>
                </a:lnTo>
                <a:lnTo>
                  <a:pt x="8364" y="3339"/>
                </a:lnTo>
                <a:lnTo>
                  <a:pt x="8228" y="3268"/>
                </a:lnTo>
                <a:lnTo>
                  <a:pt x="8079" y="3203"/>
                </a:lnTo>
                <a:lnTo>
                  <a:pt x="7930" y="3138"/>
                </a:lnTo>
                <a:lnTo>
                  <a:pt x="7774" y="3080"/>
                </a:lnTo>
                <a:lnTo>
                  <a:pt x="7612" y="3028"/>
                </a:lnTo>
                <a:lnTo>
                  <a:pt x="7456" y="2983"/>
                </a:lnTo>
                <a:lnTo>
                  <a:pt x="7288" y="2944"/>
                </a:lnTo>
                <a:lnTo>
                  <a:pt x="7119" y="2912"/>
                </a:lnTo>
                <a:lnTo>
                  <a:pt x="6950" y="2879"/>
                </a:lnTo>
                <a:lnTo>
                  <a:pt x="6775" y="2860"/>
                </a:lnTo>
                <a:lnTo>
                  <a:pt x="6600" y="2840"/>
                </a:lnTo>
                <a:lnTo>
                  <a:pt x="6419" y="2827"/>
                </a:lnTo>
                <a:lnTo>
                  <a:pt x="6244" y="2834"/>
                </a:lnTo>
                <a:lnTo>
                  <a:pt x="6069" y="2840"/>
                </a:lnTo>
                <a:lnTo>
                  <a:pt x="5900" y="2860"/>
                </a:lnTo>
                <a:lnTo>
                  <a:pt x="5732" y="2886"/>
                </a:lnTo>
                <a:lnTo>
                  <a:pt x="5576" y="2925"/>
                </a:lnTo>
                <a:lnTo>
                  <a:pt x="5427" y="2963"/>
                </a:lnTo>
                <a:lnTo>
                  <a:pt x="5284" y="3015"/>
                </a:lnTo>
                <a:lnTo>
                  <a:pt x="5154" y="3074"/>
                </a:lnTo>
                <a:lnTo>
                  <a:pt x="5031" y="3138"/>
                </a:lnTo>
                <a:lnTo>
                  <a:pt x="4921" y="3210"/>
                </a:lnTo>
                <a:lnTo>
                  <a:pt x="4824" y="3294"/>
                </a:lnTo>
                <a:lnTo>
                  <a:pt x="4785" y="3333"/>
                </a:lnTo>
                <a:lnTo>
                  <a:pt x="4746" y="3378"/>
                </a:lnTo>
                <a:lnTo>
                  <a:pt x="4707" y="3417"/>
                </a:lnTo>
                <a:lnTo>
                  <a:pt x="4675" y="3469"/>
                </a:lnTo>
                <a:lnTo>
                  <a:pt x="4649" y="3515"/>
                </a:lnTo>
                <a:lnTo>
                  <a:pt x="4629" y="3560"/>
                </a:lnTo>
                <a:lnTo>
                  <a:pt x="4610" y="3612"/>
                </a:lnTo>
                <a:lnTo>
                  <a:pt x="4597" y="3664"/>
                </a:lnTo>
                <a:lnTo>
                  <a:pt x="4584" y="3741"/>
                </a:lnTo>
                <a:lnTo>
                  <a:pt x="4577" y="3813"/>
                </a:lnTo>
                <a:lnTo>
                  <a:pt x="4584" y="3878"/>
                </a:lnTo>
                <a:lnTo>
                  <a:pt x="4597" y="3949"/>
                </a:lnTo>
                <a:lnTo>
                  <a:pt x="4610" y="4007"/>
                </a:lnTo>
                <a:lnTo>
                  <a:pt x="4636" y="4066"/>
                </a:lnTo>
                <a:lnTo>
                  <a:pt x="4668" y="4117"/>
                </a:lnTo>
                <a:lnTo>
                  <a:pt x="4701" y="4169"/>
                </a:lnTo>
                <a:lnTo>
                  <a:pt x="4746" y="4208"/>
                </a:lnTo>
                <a:lnTo>
                  <a:pt x="4791" y="4247"/>
                </a:lnTo>
                <a:lnTo>
                  <a:pt x="4843" y="4280"/>
                </a:lnTo>
                <a:lnTo>
                  <a:pt x="4895" y="4312"/>
                </a:lnTo>
                <a:lnTo>
                  <a:pt x="4960" y="4331"/>
                </a:lnTo>
                <a:lnTo>
                  <a:pt x="5018" y="4351"/>
                </a:lnTo>
                <a:lnTo>
                  <a:pt x="5090" y="4357"/>
                </a:lnTo>
                <a:lnTo>
                  <a:pt x="5154" y="4364"/>
                </a:lnTo>
                <a:lnTo>
                  <a:pt x="5200" y="4364"/>
                </a:lnTo>
                <a:lnTo>
                  <a:pt x="5239" y="4357"/>
                </a:lnTo>
                <a:lnTo>
                  <a:pt x="5278" y="4351"/>
                </a:lnTo>
                <a:lnTo>
                  <a:pt x="5317" y="4338"/>
                </a:lnTo>
                <a:lnTo>
                  <a:pt x="5388" y="4306"/>
                </a:lnTo>
                <a:lnTo>
                  <a:pt x="5446" y="4260"/>
                </a:lnTo>
                <a:lnTo>
                  <a:pt x="5498" y="4208"/>
                </a:lnTo>
                <a:lnTo>
                  <a:pt x="5544" y="4150"/>
                </a:lnTo>
                <a:lnTo>
                  <a:pt x="5582" y="4085"/>
                </a:lnTo>
                <a:lnTo>
                  <a:pt x="5608" y="4014"/>
                </a:lnTo>
                <a:lnTo>
                  <a:pt x="5634" y="3936"/>
                </a:lnTo>
                <a:lnTo>
                  <a:pt x="5647" y="3858"/>
                </a:lnTo>
                <a:lnTo>
                  <a:pt x="5660" y="3774"/>
                </a:lnTo>
                <a:lnTo>
                  <a:pt x="5660" y="3696"/>
                </a:lnTo>
                <a:lnTo>
                  <a:pt x="5654" y="3618"/>
                </a:lnTo>
                <a:lnTo>
                  <a:pt x="5641" y="3547"/>
                </a:lnTo>
                <a:lnTo>
                  <a:pt x="5621" y="3476"/>
                </a:lnTo>
                <a:lnTo>
                  <a:pt x="5595" y="3417"/>
                </a:lnTo>
                <a:lnTo>
                  <a:pt x="5725" y="3424"/>
                </a:lnTo>
                <a:lnTo>
                  <a:pt x="5855" y="3437"/>
                </a:lnTo>
                <a:lnTo>
                  <a:pt x="5984" y="3456"/>
                </a:lnTo>
                <a:lnTo>
                  <a:pt x="6114" y="3482"/>
                </a:lnTo>
                <a:lnTo>
                  <a:pt x="6237" y="3515"/>
                </a:lnTo>
                <a:lnTo>
                  <a:pt x="6360" y="3547"/>
                </a:lnTo>
                <a:lnTo>
                  <a:pt x="6484" y="3592"/>
                </a:lnTo>
                <a:lnTo>
                  <a:pt x="6600" y="3638"/>
                </a:lnTo>
                <a:lnTo>
                  <a:pt x="6711" y="3690"/>
                </a:lnTo>
                <a:lnTo>
                  <a:pt x="6827" y="3748"/>
                </a:lnTo>
                <a:lnTo>
                  <a:pt x="6931" y="3813"/>
                </a:lnTo>
                <a:lnTo>
                  <a:pt x="7041" y="3878"/>
                </a:lnTo>
                <a:lnTo>
                  <a:pt x="7139" y="3949"/>
                </a:lnTo>
                <a:lnTo>
                  <a:pt x="7242" y="4027"/>
                </a:lnTo>
                <a:lnTo>
                  <a:pt x="7333" y="4105"/>
                </a:lnTo>
                <a:lnTo>
                  <a:pt x="7424" y="4189"/>
                </a:lnTo>
                <a:lnTo>
                  <a:pt x="7515" y="4280"/>
                </a:lnTo>
                <a:lnTo>
                  <a:pt x="7592" y="4370"/>
                </a:lnTo>
                <a:lnTo>
                  <a:pt x="7670" y="4468"/>
                </a:lnTo>
                <a:lnTo>
                  <a:pt x="7748" y="4565"/>
                </a:lnTo>
                <a:lnTo>
                  <a:pt x="7813" y="4662"/>
                </a:lnTo>
                <a:lnTo>
                  <a:pt x="7878" y="4766"/>
                </a:lnTo>
                <a:lnTo>
                  <a:pt x="7936" y="4876"/>
                </a:lnTo>
                <a:lnTo>
                  <a:pt x="7988" y="4986"/>
                </a:lnTo>
                <a:lnTo>
                  <a:pt x="8033" y="5097"/>
                </a:lnTo>
                <a:lnTo>
                  <a:pt x="8079" y="5213"/>
                </a:lnTo>
                <a:lnTo>
                  <a:pt x="8111" y="5330"/>
                </a:lnTo>
                <a:lnTo>
                  <a:pt x="8144" y="5447"/>
                </a:lnTo>
                <a:lnTo>
                  <a:pt x="8163" y="5570"/>
                </a:lnTo>
                <a:lnTo>
                  <a:pt x="8182" y="5693"/>
                </a:lnTo>
                <a:lnTo>
                  <a:pt x="8189" y="5816"/>
                </a:lnTo>
                <a:lnTo>
                  <a:pt x="8195" y="5939"/>
                </a:lnTo>
                <a:lnTo>
                  <a:pt x="8195" y="6114"/>
                </a:lnTo>
                <a:lnTo>
                  <a:pt x="8182" y="6289"/>
                </a:lnTo>
                <a:lnTo>
                  <a:pt x="8169" y="6458"/>
                </a:lnTo>
                <a:lnTo>
                  <a:pt x="8150" y="6627"/>
                </a:lnTo>
                <a:lnTo>
                  <a:pt x="8124" y="6795"/>
                </a:lnTo>
                <a:lnTo>
                  <a:pt x="8092" y="6957"/>
                </a:lnTo>
                <a:lnTo>
                  <a:pt x="8059" y="7119"/>
                </a:lnTo>
                <a:lnTo>
                  <a:pt x="8014" y="7275"/>
                </a:lnTo>
                <a:lnTo>
                  <a:pt x="7968" y="7431"/>
                </a:lnTo>
                <a:lnTo>
                  <a:pt x="7917" y="7580"/>
                </a:lnTo>
                <a:lnTo>
                  <a:pt x="7852" y="7729"/>
                </a:lnTo>
                <a:lnTo>
                  <a:pt x="7787" y="7871"/>
                </a:lnTo>
                <a:lnTo>
                  <a:pt x="7716" y="8008"/>
                </a:lnTo>
                <a:lnTo>
                  <a:pt x="7644" y="8144"/>
                </a:lnTo>
                <a:lnTo>
                  <a:pt x="7560" y="8273"/>
                </a:lnTo>
                <a:lnTo>
                  <a:pt x="7469" y="8397"/>
                </a:lnTo>
                <a:lnTo>
                  <a:pt x="7372" y="8513"/>
                </a:lnTo>
                <a:lnTo>
                  <a:pt x="7275" y="8630"/>
                </a:lnTo>
                <a:lnTo>
                  <a:pt x="7171" y="8734"/>
                </a:lnTo>
                <a:lnTo>
                  <a:pt x="7054" y="8838"/>
                </a:lnTo>
                <a:lnTo>
                  <a:pt x="6938" y="8928"/>
                </a:lnTo>
                <a:lnTo>
                  <a:pt x="6814" y="9019"/>
                </a:lnTo>
                <a:lnTo>
                  <a:pt x="6685" y="9103"/>
                </a:lnTo>
                <a:lnTo>
                  <a:pt x="6548" y="9175"/>
                </a:lnTo>
                <a:lnTo>
                  <a:pt x="6406" y="9240"/>
                </a:lnTo>
                <a:lnTo>
                  <a:pt x="6257" y="9304"/>
                </a:lnTo>
                <a:lnTo>
                  <a:pt x="6101" y="9356"/>
                </a:lnTo>
                <a:lnTo>
                  <a:pt x="5939" y="9395"/>
                </a:lnTo>
                <a:lnTo>
                  <a:pt x="5777" y="9434"/>
                </a:lnTo>
                <a:lnTo>
                  <a:pt x="5602" y="9460"/>
                </a:lnTo>
                <a:lnTo>
                  <a:pt x="5420" y="9479"/>
                </a:lnTo>
                <a:lnTo>
                  <a:pt x="5239" y="9486"/>
                </a:lnTo>
                <a:lnTo>
                  <a:pt x="5012" y="9486"/>
                </a:lnTo>
                <a:lnTo>
                  <a:pt x="4798" y="9473"/>
                </a:lnTo>
                <a:lnTo>
                  <a:pt x="4590" y="9441"/>
                </a:lnTo>
                <a:lnTo>
                  <a:pt x="4389" y="9402"/>
                </a:lnTo>
                <a:lnTo>
                  <a:pt x="4201" y="9343"/>
                </a:lnTo>
                <a:lnTo>
                  <a:pt x="4020" y="9278"/>
                </a:lnTo>
                <a:lnTo>
                  <a:pt x="3845" y="9201"/>
                </a:lnTo>
                <a:lnTo>
                  <a:pt x="3683" y="9110"/>
                </a:lnTo>
                <a:lnTo>
                  <a:pt x="3527" y="9006"/>
                </a:lnTo>
                <a:lnTo>
                  <a:pt x="3378" y="8896"/>
                </a:lnTo>
                <a:lnTo>
                  <a:pt x="3242" y="8779"/>
                </a:lnTo>
                <a:lnTo>
                  <a:pt x="3106" y="8650"/>
                </a:lnTo>
                <a:lnTo>
                  <a:pt x="2982" y="8507"/>
                </a:lnTo>
                <a:lnTo>
                  <a:pt x="2866" y="8358"/>
                </a:lnTo>
                <a:lnTo>
                  <a:pt x="2755" y="8209"/>
                </a:lnTo>
                <a:lnTo>
                  <a:pt x="2658" y="8047"/>
                </a:lnTo>
                <a:lnTo>
                  <a:pt x="2561" y="7878"/>
                </a:lnTo>
                <a:lnTo>
                  <a:pt x="2477" y="7703"/>
                </a:lnTo>
                <a:lnTo>
                  <a:pt x="2392" y="7521"/>
                </a:lnTo>
                <a:lnTo>
                  <a:pt x="2321" y="7333"/>
                </a:lnTo>
                <a:lnTo>
                  <a:pt x="2250" y="7145"/>
                </a:lnTo>
                <a:lnTo>
                  <a:pt x="2191" y="6951"/>
                </a:lnTo>
                <a:lnTo>
                  <a:pt x="2139" y="6756"/>
                </a:lnTo>
                <a:lnTo>
                  <a:pt x="2088" y="6555"/>
                </a:lnTo>
                <a:lnTo>
                  <a:pt x="2049" y="6348"/>
                </a:lnTo>
                <a:lnTo>
                  <a:pt x="2010" y="6140"/>
                </a:lnTo>
                <a:lnTo>
                  <a:pt x="1984" y="5933"/>
                </a:lnTo>
                <a:lnTo>
                  <a:pt x="1958" y="5725"/>
                </a:lnTo>
                <a:lnTo>
                  <a:pt x="1938" y="5518"/>
                </a:lnTo>
                <a:lnTo>
                  <a:pt x="1926" y="5310"/>
                </a:lnTo>
                <a:lnTo>
                  <a:pt x="1919" y="5103"/>
                </a:lnTo>
                <a:lnTo>
                  <a:pt x="1913" y="4896"/>
                </a:lnTo>
                <a:lnTo>
                  <a:pt x="1919" y="4669"/>
                </a:lnTo>
                <a:lnTo>
                  <a:pt x="1932" y="4448"/>
                </a:lnTo>
                <a:lnTo>
                  <a:pt x="1951" y="4228"/>
                </a:lnTo>
                <a:lnTo>
                  <a:pt x="1984" y="4014"/>
                </a:lnTo>
                <a:lnTo>
                  <a:pt x="2016" y="3800"/>
                </a:lnTo>
                <a:lnTo>
                  <a:pt x="2062" y="3592"/>
                </a:lnTo>
                <a:lnTo>
                  <a:pt x="2114" y="3391"/>
                </a:lnTo>
                <a:lnTo>
                  <a:pt x="2165" y="3197"/>
                </a:lnTo>
                <a:lnTo>
                  <a:pt x="2230" y="3002"/>
                </a:lnTo>
                <a:lnTo>
                  <a:pt x="2302" y="2814"/>
                </a:lnTo>
                <a:lnTo>
                  <a:pt x="2379" y="2633"/>
                </a:lnTo>
                <a:lnTo>
                  <a:pt x="2464" y="2458"/>
                </a:lnTo>
                <a:lnTo>
                  <a:pt x="2554" y="2283"/>
                </a:lnTo>
                <a:lnTo>
                  <a:pt x="2645" y="2121"/>
                </a:lnTo>
                <a:lnTo>
                  <a:pt x="2742" y="1965"/>
                </a:lnTo>
                <a:lnTo>
                  <a:pt x="2853" y="1809"/>
                </a:lnTo>
                <a:lnTo>
                  <a:pt x="2963" y="1667"/>
                </a:lnTo>
                <a:lnTo>
                  <a:pt x="3073" y="1531"/>
                </a:lnTo>
                <a:lnTo>
                  <a:pt x="3196" y="1401"/>
                </a:lnTo>
                <a:lnTo>
                  <a:pt x="3313" y="1284"/>
                </a:lnTo>
                <a:lnTo>
                  <a:pt x="3443" y="1174"/>
                </a:lnTo>
                <a:lnTo>
                  <a:pt x="3572" y="1064"/>
                </a:lnTo>
                <a:lnTo>
                  <a:pt x="3709" y="973"/>
                </a:lnTo>
                <a:lnTo>
                  <a:pt x="3845" y="882"/>
                </a:lnTo>
                <a:lnTo>
                  <a:pt x="3987" y="811"/>
                </a:lnTo>
                <a:lnTo>
                  <a:pt x="4130" y="740"/>
                </a:lnTo>
                <a:lnTo>
                  <a:pt x="4279" y="681"/>
                </a:lnTo>
                <a:lnTo>
                  <a:pt x="4428" y="636"/>
                </a:lnTo>
                <a:lnTo>
                  <a:pt x="4577" y="597"/>
                </a:lnTo>
                <a:lnTo>
                  <a:pt x="4733" y="571"/>
                </a:lnTo>
                <a:lnTo>
                  <a:pt x="4889" y="552"/>
                </a:lnTo>
                <a:lnTo>
                  <a:pt x="5044" y="545"/>
                </a:lnTo>
                <a:lnTo>
                  <a:pt x="5187" y="552"/>
                </a:lnTo>
                <a:lnTo>
                  <a:pt x="5330" y="558"/>
                </a:lnTo>
                <a:lnTo>
                  <a:pt x="5466" y="571"/>
                </a:lnTo>
                <a:lnTo>
                  <a:pt x="5602" y="590"/>
                </a:lnTo>
                <a:lnTo>
                  <a:pt x="5738" y="616"/>
                </a:lnTo>
                <a:lnTo>
                  <a:pt x="5874" y="642"/>
                </a:lnTo>
                <a:lnTo>
                  <a:pt x="6004" y="681"/>
                </a:lnTo>
                <a:lnTo>
                  <a:pt x="6134" y="720"/>
                </a:lnTo>
                <a:lnTo>
                  <a:pt x="6263" y="759"/>
                </a:lnTo>
                <a:lnTo>
                  <a:pt x="6393" y="811"/>
                </a:lnTo>
                <a:lnTo>
                  <a:pt x="6516" y="863"/>
                </a:lnTo>
                <a:lnTo>
                  <a:pt x="6633" y="921"/>
                </a:lnTo>
                <a:lnTo>
                  <a:pt x="6756" y="979"/>
                </a:lnTo>
                <a:lnTo>
                  <a:pt x="6866" y="1051"/>
                </a:lnTo>
                <a:lnTo>
                  <a:pt x="6983" y="1122"/>
                </a:lnTo>
                <a:lnTo>
                  <a:pt x="7093" y="1193"/>
                </a:lnTo>
                <a:lnTo>
                  <a:pt x="7197" y="1278"/>
                </a:lnTo>
                <a:lnTo>
                  <a:pt x="7301" y="1362"/>
                </a:lnTo>
                <a:lnTo>
                  <a:pt x="7398" y="1453"/>
                </a:lnTo>
                <a:lnTo>
                  <a:pt x="7495" y="1544"/>
                </a:lnTo>
                <a:lnTo>
                  <a:pt x="7586" y="1641"/>
                </a:lnTo>
                <a:lnTo>
                  <a:pt x="7670" y="1745"/>
                </a:lnTo>
                <a:lnTo>
                  <a:pt x="7754" y="1848"/>
                </a:lnTo>
                <a:lnTo>
                  <a:pt x="7832" y="1958"/>
                </a:lnTo>
                <a:lnTo>
                  <a:pt x="7910" y="2069"/>
                </a:lnTo>
                <a:lnTo>
                  <a:pt x="7975" y="2185"/>
                </a:lnTo>
                <a:lnTo>
                  <a:pt x="8040" y="2309"/>
                </a:lnTo>
                <a:lnTo>
                  <a:pt x="8105" y="2432"/>
                </a:lnTo>
                <a:lnTo>
                  <a:pt x="8156" y="2561"/>
                </a:lnTo>
                <a:lnTo>
                  <a:pt x="8208" y="2691"/>
                </a:lnTo>
                <a:lnTo>
                  <a:pt x="8254" y="2827"/>
                </a:lnTo>
                <a:lnTo>
                  <a:pt x="8293" y="2963"/>
                </a:lnTo>
                <a:lnTo>
                  <a:pt x="8364" y="2866"/>
                </a:lnTo>
                <a:lnTo>
                  <a:pt x="8435" y="2775"/>
                </a:lnTo>
                <a:lnTo>
                  <a:pt x="8513" y="2678"/>
                </a:lnTo>
                <a:lnTo>
                  <a:pt x="8591" y="2587"/>
                </a:lnTo>
                <a:lnTo>
                  <a:pt x="8675" y="2497"/>
                </a:lnTo>
                <a:lnTo>
                  <a:pt x="8759" y="2412"/>
                </a:lnTo>
                <a:lnTo>
                  <a:pt x="8850" y="2322"/>
                </a:lnTo>
                <a:lnTo>
                  <a:pt x="8941" y="2244"/>
                </a:lnTo>
                <a:lnTo>
                  <a:pt x="9129" y="2088"/>
                </a:lnTo>
                <a:lnTo>
                  <a:pt x="9324" y="1939"/>
                </a:lnTo>
                <a:lnTo>
                  <a:pt x="9525" y="1809"/>
                </a:lnTo>
                <a:lnTo>
                  <a:pt x="9726" y="1693"/>
                </a:lnTo>
                <a:lnTo>
                  <a:pt x="9927" y="1589"/>
                </a:lnTo>
                <a:lnTo>
                  <a:pt x="10128" y="1498"/>
                </a:lnTo>
                <a:lnTo>
                  <a:pt x="10231" y="1466"/>
                </a:lnTo>
                <a:lnTo>
                  <a:pt x="10329" y="1433"/>
                </a:lnTo>
                <a:lnTo>
                  <a:pt x="10432" y="1401"/>
                </a:lnTo>
                <a:lnTo>
                  <a:pt x="10530" y="1381"/>
                </a:lnTo>
                <a:lnTo>
                  <a:pt x="10627" y="1362"/>
                </a:lnTo>
                <a:lnTo>
                  <a:pt x="10718" y="1343"/>
                </a:lnTo>
                <a:lnTo>
                  <a:pt x="10808" y="1336"/>
                </a:lnTo>
                <a:lnTo>
                  <a:pt x="10899" y="1330"/>
                </a:lnTo>
                <a:lnTo>
                  <a:pt x="10990" y="1336"/>
                </a:lnTo>
                <a:lnTo>
                  <a:pt x="11074" y="1343"/>
                </a:lnTo>
                <a:lnTo>
                  <a:pt x="11158" y="1355"/>
                </a:lnTo>
                <a:lnTo>
                  <a:pt x="11236" y="1368"/>
                </a:lnTo>
                <a:lnTo>
                  <a:pt x="11256" y="1459"/>
                </a:lnTo>
                <a:lnTo>
                  <a:pt x="11282" y="1550"/>
                </a:lnTo>
                <a:lnTo>
                  <a:pt x="11327" y="1634"/>
                </a:lnTo>
                <a:lnTo>
                  <a:pt x="11372" y="1706"/>
                </a:lnTo>
                <a:lnTo>
                  <a:pt x="11405" y="1738"/>
                </a:lnTo>
                <a:lnTo>
                  <a:pt x="11437" y="1770"/>
                </a:lnTo>
                <a:lnTo>
                  <a:pt x="11470" y="1796"/>
                </a:lnTo>
                <a:lnTo>
                  <a:pt x="11509" y="1822"/>
                </a:lnTo>
                <a:lnTo>
                  <a:pt x="11548" y="1835"/>
                </a:lnTo>
                <a:lnTo>
                  <a:pt x="11593" y="1848"/>
                </a:lnTo>
                <a:lnTo>
                  <a:pt x="11638" y="1861"/>
                </a:lnTo>
                <a:lnTo>
                  <a:pt x="11690" y="1861"/>
                </a:lnTo>
                <a:lnTo>
                  <a:pt x="11736" y="1855"/>
                </a:lnTo>
                <a:lnTo>
                  <a:pt x="11781" y="1848"/>
                </a:lnTo>
                <a:lnTo>
                  <a:pt x="11826" y="1835"/>
                </a:lnTo>
                <a:lnTo>
                  <a:pt x="11865" y="1809"/>
                </a:lnTo>
                <a:lnTo>
                  <a:pt x="11904" y="1790"/>
                </a:lnTo>
                <a:lnTo>
                  <a:pt x="11937" y="1757"/>
                </a:lnTo>
                <a:lnTo>
                  <a:pt x="11962" y="1732"/>
                </a:lnTo>
                <a:lnTo>
                  <a:pt x="11988" y="1693"/>
                </a:lnTo>
                <a:lnTo>
                  <a:pt x="12008" y="1654"/>
                </a:lnTo>
                <a:lnTo>
                  <a:pt x="12027" y="1615"/>
                </a:lnTo>
                <a:lnTo>
                  <a:pt x="12034" y="1576"/>
                </a:lnTo>
                <a:lnTo>
                  <a:pt x="12040" y="1531"/>
                </a:lnTo>
                <a:lnTo>
                  <a:pt x="12040" y="1485"/>
                </a:lnTo>
                <a:lnTo>
                  <a:pt x="12034" y="1440"/>
                </a:lnTo>
                <a:lnTo>
                  <a:pt x="12021" y="1394"/>
                </a:lnTo>
                <a:lnTo>
                  <a:pt x="11995" y="1343"/>
                </a:lnTo>
                <a:lnTo>
                  <a:pt x="11950" y="1271"/>
                </a:lnTo>
                <a:lnTo>
                  <a:pt x="11904" y="1200"/>
                </a:lnTo>
                <a:lnTo>
                  <a:pt x="11839" y="1135"/>
                </a:lnTo>
                <a:lnTo>
                  <a:pt x="11774" y="1077"/>
                </a:lnTo>
                <a:lnTo>
                  <a:pt x="11703" y="1025"/>
                </a:lnTo>
                <a:lnTo>
                  <a:pt x="11625" y="973"/>
                </a:lnTo>
                <a:lnTo>
                  <a:pt x="11548" y="934"/>
                </a:lnTo>
                <a:lnTo>
                  <a:pt x="11457" y="889"/>
                </a:lnTo>
                <a:lnTo>
                  <a:pt x="11366" y="856"/>
                </a:lnTo>
                <a:lnTo>
                  <a:pt x="11275" y="824"/>
                </a:lnTo>
                <a:lnTo>
                  <a:pt x="11178" y="798"/>
                </a:lnTo>
                <a:lnTo>
                  <a:pt x="11074" y="778"/>
                </a:lnTo>
                <a:lnTo>
                  <a:pt x="10977" y="765"/>
                </a:lnTo>
                <a:lnTo>
                  <a:pt x="10873" y="753"/>
                </a:lnTo>
                <a:lnTo>
                  <a:pt x="10769" y="746"/>
                </a:lnTo>
                <a:lnTo>
                  <a:pt x="10666" y="740"/>
                </a:lnTo>
                <a:lnTo>
                  <a:pt x="10555" y="746"/>
                </a:lnTo>
                <a:lnTo>
                  <a:pt x="10439" y="759"/>
                </a:lnTo>
                <a:lnTo>
                  <a:pt x="10316" y="778"/>
                </a:lnTo>
                <a:lnTo>
                  <a:pt x="10192" y="804"/>
                </a:lnTo>
                <a:lnTo>
                  <a:pt x="10069" y="843"/>
                </a:lnTo>
                <a:lnTo>
                  <a:pt x="9940" y="889"/>
                </a:lnTo>
                <a:lnTo>
                  <a:pt x="9810" y="934"/>
                </a:lnTo>
                <a:lnTo>
                  <a:pt x="9680" y="992"/>
                </a:lnTo>
                <a:lnTo>
                  <a:pt x="9544" y="1051"/>
                </a:lnTo>
                <a:lnTo>
                  <a:pt x="9414" y="1122"/>
                </a:lnTo>
                <a:lnTo>
                  <a:pt x="9285" y="1193"/>
                </a:lnTo>
                <a:lnTo>
                  <a:pt x="9155" y="1265"/>
                </a:lnTo>
                <a:lnTo>
                  <a:pt x="8896" y="1427"/>
                </a:lnTo>
                <a:lnTo>
                  <a:pt x="8656" y="1595"/>
                </a:lnTo>
                <a:close/>
                <a:moveTo>
                  <a:pt x="8772" y="4364"/>
                </a:moveTo>
                <a:lnTo>
                  <a:pt x="8779" y="4338"/>
                </a:lnTo>
                <a:lnTo>
                  <a:pt x="8792" y="4312"/>
                </a:lnTo>
                <a:lnTo>
                  <a:pt x="8811" y="4299"/>
                </a:lnTo>
                <a:lnTo>
                  <a:pt x="8831" y="4293"/>
                </a:lnTo>
                <a:lnTo>
                  <a:pt x="8857" y="4293"/>
                </a:lnTo>
                <a:lnTo>
                  <a:pt x="8883" y="4293"/>
                </a:lnTo>
                <a:lnTo>
                  <a:pt x="8909" y="4306"/>
                </a:lnTo>
                <a:lnTo>
                  <a:pt x="8928" y="4318"/>
                </a:lnTo>
                <a:lnTo>
                  <a:pt x="8980" y="4351"/>
                </a:lnTo>
                <a:lnTo>
                  <a:pt x="9019" y="4396"/>
                </a:lnTo>
                <a:lnTo>
                  <a:pt x="9032" y="4422"/>
                </a:lnTo>
                <a:lnTo>
                  <a:pt x="9045" y="4442"/>
                </a:lnTo>
                <a:lnTo>
                  <a:pt x="9051" y="4468"/>
                </a:lnTo>
                <a:lnTo>
                  <a:pt x="9051" y="4487"/>
                </a:lnTo>
                <a:lnTo>
                  <a:pt x="9025" y="4623"/>
                </a:lnTo>
                <a:lnTo>
                  <a:pt x="9006" y="4759"/>
                </a:lnTo>
                <a:lnTo>
                  <a:pt x="8993" y="4902"/>
                </a:lnTo>
                <a:lnTo>
                  <a:pt x="8980" y="5038"/>
                </a:lnTo>
                <a:lnTo>
                  <a:pt x="8973" y="5181"/>
                </a:lnTo>
                <a:lnTo>
                  <a:pt x="8973" y="5323"/>
                </a:lnTo>
                <a:lnTo>
                  <a:pt x="8973" y="5466"/>
                </a:lnTo>
                <a:lnTo>
                  <a:pt x="8980" y="5615"/>
                </a:lnTo>
                <a:lnTo>
                  <a:pt x="8993" y="5758"/>
                </a:lnTo>
                <a:lnTo>
                  <a:pt x="9006" y="5900"/>
                </a:lnTo>
                <a:lnTo>
                  <a:pt x="9032" y="6050"/>
                </a:lnTo>
                <a:lnTo>
                  <a:pt x="9058" y="6192"/>
                </a:lnTo>
                <a:lnTo>
                  <a:pt x="9090" y="6341"/>
                </a:lnTo>
                <a:lnTo>
                  <a:pt x="9129" y="6484"/>
                </a:lnTo>
                <a:lnTo>
                  <a:pt x="9174" y="6633"/>
                </a:lnTo>
                <a:lnTo>
                  <a:pt x="9233" y="6776"/>
                </a:lnTo>
                <a:lnTo>
                  <a:pt x="9239" y="6802"/>
                </a:lnTo>
                <a:lnTo>
                  <a:pt x="9239" y="6821"/>
                </a:lnTo>
                <a:lnTo>
                  <a:pt x="9233" y="6847"/>
                </a:lnTo>
                <a:lnTo>
                  <a:pt x="9226" y="6867"/>
                </a:lnTo>
                <a:lnTo>
                  <a:pt x="9200" y="6912"/>
                </a:lnTo>
                <a:lnTo>
                  <a:pt x="9168" y="6944"/>
                </a:lnTo>
                <a:lnTo>
                  <a:pt x="9149" y="6957"/>
                </a:lnTo>
                <a:lnTo>
                  <a:pt x="9129" y="6964"/>
                </a:lnTo>
                <a:lnTo>
                  <a:pt x="9103" y="6970"/>
                </a:lnTo>
                <a:lnTo>
                  <a:pt x="9084" y="6970"/>
                </a:lnTo>
                <a:lnTo>
                  <a:pt x="9058" y="6964"/>
                </a:lnTo>
                <a:lnTo>
                  <a:pt x="9038" y="6957"/>
                </a:lnTo>
                <a:lnTo>
                  <a:pt x="9019" y="6938"/>
                </a:lnTo>
                <a:lnTo>
                  <a:pt x="9006" y="6918"/>
                </a:lnTo>
                <a:lnTo>
                  <a:pt x="8915" y="6776"/>
                </a:lnTo>
                <a:lnTo>
                  <a:pt x="8837" y="6627"/>
                </a:lnTo>
                <a:lnTo>
                  <a:pt x="8772" y="6478"/>
                </a:lnTo>
                <a:lnTo>
                  <a:pt x="8721" y="6328"/>
                </a:lnTo>
                <a:lnTo>
                  <a:pt x="8675" y="6173"/>
                </a:lnTo>
                <a:lnTo>
                  <a:pt x="8643" y="6017"/>
                </a:lnTo>
                <a:lnTo>
                  <a:pt x="8617" y="5862"/>
                </a:lnTo>
                <a:lnTo>
                  <a:pt x="8604" y="5706"/>
                </a:lnTo>
                <a:lnTo>
                  <a:pt x="8597" y="5544"/>
                </a:lnTo>
                <a:lnTo>
                  <a:pt x="8604" y="5382"/>
                </a:lnTo>
                <a:lnTo>
                  <a:pt x="8610" y="5220"/>
                </a:lnTo>
                <a:lnTo>
                  <a:pt x="8630" y="5051"/>
                </a:lnTo>
                <a:lnTo>
                  <a:pt x="8656" y="4883"/>
                </a:lnTo>
                <a:lnTo>
                  <a:pt x="8688" y="4714"/>
                </a:lnTo>
                <a:lnTo>
                  <a:pt x="8727" y="4539"/>
                </a:lnTo>
                <a:lnTo>
                  <a:pt x="8772" y="4364"/>
                </a:lnTo>
                <a:close/>
                <a:moveTo>
                  <a:pt x="921" y="3203"/>
                </a:moveTo>
                <a:lnTo>
                  <a:pt x="914" y="3164"/>
                </a:lnTo>
                <a:lnTo>
                  <a:pt x="908" y="3132"/>
                </a:lnTo>
                <a:lnTo>
                  <a:pt x="914" y="3100"/>
                </a:lnTo>
                <a:lnTo>
                  <a:pt x="921" y="3067"/>
                </a:lnTo>
                <a:lnTo>
                  <a:pt x="934" y="3041"/>
                </a:lnTo>
                <a:lnTo>
                  <a:pt x="953" y="3015"/>
                </a:lnTo>
                <a:lnTo>
                  <a:pt x="972" y="2989"/>
                </a:lnTo>
                <a:lnTo>
                  <a:pt x="992" y="2976"/>
                </a:lnTo>
                <a:lnTo>
                  <a:pt x="1018" y="2963"/>
                </a:lnTo>
                <a:lnTo>
                  <a:pt x="1044" y="2950"/>
                </a:lnTo>
                <a:lnTo>
                  <a:pt x="1063" y="2944"/>
                </a:lnTo>
                <a:lnTo>
                  <a:pt x="1089" y="2944"/>
                </a:lnTo>
                <a:lnTo>
                  <a:pt x="1109" y="2950"/>
                </a:lnTo>
                <a:lnTo>
                  <a:pt x="1128" y="2963"/>
                </a:lnTo>
                <a:lnTo>
                  <a:pt x="1147" y="2983"/>
                </a:lnTo>
                <a:lnTo>
                  <a:pt x="1160" y="3009"/>
                </a:lnTo>
                <a:lnTo>
                  <a:pt x="1238" y="3236"/>
                </a:lnTo>
                <a:lnTo>
                  <a:pt x="1303" y="3463"/>
                </a:lnTo>
                <a:lnTo>
                  <a:pt x="1355" y="3690"/>
                </a:lnTo>
                <a:lnTo>
                  <a:pt x="1394" y="3910"/>
                </a:lnTo>
                <a:lnTo>
                  <a:pt x="1420" y="4137"/>
                </a:lnTo>
                <a:lnTo>
                  <a:pt x="1433" y="4357"/>
                </a:lnTo>
                <a:lnTo>
                  <a:pt x="1439" y="4578"/>
                </a:lnTo>
                <a:lnTo>
                  <a:pt x="1426" y="4798"/>
                </a:lnTo>
                <a:lnTo>
                  <a:pt x="1407" y="5019"/>
                </a:lnTo>
                <a:lnTo>
                  <a:pt x="1381" y="5233"/>
                </a:lnTo>
                <a:lnTo>
                  <a:pt x="1342" y="5447"/>
                </a:lnTo>
                <a:lnTo>
                  <a:pt x="1297" y="5661"/>
                </a:lnTo>
                <a:lnTo>
                  <a:pt x="1245" y="5868"/>
                </a:lnTo>
                <a:lnTo>
                  <a:pt x="1180" y="6076"/>
                </a:lnTo>
                <a:lnTo>
                  <a:pt x="1109" y="6283"/>
                </a:lnTo>
                <a:lnTo>
                  <a:pt x="1031" y="6484"/>
                </a:lnTo>
                <a:lnTo>
                  <a:pt x="1018" y="6510"/>
                </a:lnTo>
                <a:lnTo>
                  <a:pt x="1005" y="6523"/>
                </a:lnTo>
                <a:lnTo>
                  <a:pt x="985" y="6536"/>
                </a:lnTo>
                <a:lnTo>
                  <a:pt x="972" y="6536"/>
                </a:lnTo>
                <a:lnTo>
                  <a:pt x="953" y="6536"/>
                </a:lnTo>
                <a:lnTo>
                  <a:pt x="934" y="6523"/>
                </a:lnTo>
                <a:lnTo>
                  <a:pt x="914" y="6510"/>
                </a:lnTo>
                <a:lnTo>
                  <a:pt x="895" y="6490"/>
                </a:lnTo>
                <a:lnTo>
                  <a:pt x="862" y="6452"/>
                </a:lnTo>
                <a:lnTo>
                  <a:pt x="836" y="6406"/>
                </a:lnTo>
                <a:lnTo>
                  <a:pt x="830" y="6380"/>
                </a:lnTo>
                <a:lnTo>
                  <a:pt x="823" y="6354"/>
                </a:lnTo>
                <a:lnTo>
                  <a:pt x="823" y="6335"/>
                </a:lnTo>
                <a:lnTo>
                  <a:pt x="823" y="6315"/>
                </a:lnTo>
                <a:lnTo>
                  <a:pt x="882" y="6127"/>
                </a:lnTo>
                <a:lnTo>
                  <a:pt x="927" y="5933"/>
                </a:lnTo>
                <a:lnTo>
                  <a:pt x="972" y="5738"/>
                </a:lnTo>
                <a:lnTo>
                  <a:pt x="1018" y="5550"/>
                </a:lnTo>
                <a:lnTo>
                  <a:pt x="1050" y="5356"/>
                </a:lnTo>
                <a:lnTo>
                  <a:pt x="1083" y="5161"/>
                </a:lnTo>
                <a:lnTo>
                  <a:pt x="1102" y="4973"/>
                </a:lnTo>
                <a:lnTo>
                  <a:pt x="1122" y="4779"/>
                </a:lnTo>
                <a:lnTo>
                  <a:pt x="1128" y="4584"/>
                </a:lnTo>
                <a:lnTo>
                  <a:pt x="1128" y="4390"/>
                </a:lnTo>
                <a:lnTo>
                  <a:pt x="1122" y="4195"/>
                </a:lnTo>
                <a:lnTo>
                  <a:pt x="1102" y="4001"/>
                </a:lnTo>
                <a:lnTo>
                  <a:pt x="1076" y="3800"/>
                </a:lnTo>
                <a:lnTo>
                  <a:pt x="1037" y="3605"/>
                </a:lnTo>
                <a:lnTo>
                  <a:pt x="985" y="3404"/>
                </a:lnTo>
                <a:lnTo>
                  <a:pt x="921" y="3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dist="107763" dir="13500000" algn="ctr" rotWithShape="0">
              <a:srgbClr val="6633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24FEA4-C835-4260-A9AF-FE43C4CD62BD}"/>
              </a:ext>
            </a:extLst>
          </p:cNvPr>
          <p:cNvSpPr/>
          <p:nvPr/>
        </p:nvSpPr>
        <p:spPr>
          <a:xfrm>
            <a:off x="2590800" y="304801"/>
            <a:ext cx="7543800" cy="6500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профессиональные курсы профиля:</a:t>
            </a:r>
          </a:p>
          <a:p>
            <a:pPr eaLnBrk="1" hangingPunct="1">
              <a:lnSpc>
                <a:spcPct val="150000"/>
              </a:lnSpc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статистики в анализе данных. Эконометрическое моделирование соци­ально-экономических процессов;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Финансовая, Банковская статистики и статистика страхования;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Байесова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статистика;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методы защиты инфор­мации. Информационные технологии в анализе данных;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Математико-статистические методы в демографии;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Причинный анализ и статистическое моделирова­ние;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Многомерные статистические методы в управлении социально-экономическими процессами;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инноваций;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проектами. Проектный менеджмент.</a:t>
            </a:r>
          </a:p>
        </p:txBody>
      </p:sp>
      <p:sp>
        <p:nvSpPr>
          <p:cNvPr id="12291" name="Freeform 14" descr="Песок">
            <a:extLst>
              <a:ext uri="{FF2B5EF4-FFF2-40B4-BE49-F238E27FC236}">
                <a16:creationId xmlns:a16="http://schemas.microsoft.com/office/drawing/2014/main" id="{4FF13828-A2F9-4FE9-8ADA-9B3C09493B7D}"/>
              </a:ext>
            </a:extLst>
          </p:cNvPr>
          <p:cNvSpPr>
            <a:spLocks noEditPoints="1"/>
          </p:cNvSpPr>
          <p:nvPr/>
        </p:nvSpPr>
        <p:spPr bwMode="auto">
          <a:xfrm>
            <a:off x="9982200" y="228600"/>
            <a:ext cx="457200" cy="685800"/>
          </a:xfrm>
          <a:custGeom>
            <a:avLst/>
            <a:gdLst>
              <a:gd name="T0" fmla="*/ 2147483646 w 12040"/>
              <a:gd name="T1" fmla="*/ 2147483646 h 10095"/>
              <a:gd name="T2" fmla="*/ 2147483646 w 12040"/>
              <a:gd name="T3" fmla="*/ 2147483646 h 10095"/>
              <a:gd name="T4" fmla="*/ 2147483646 w 12040"/>
              <a:gd name="T5" fmla="*/ 2147483646 h 10095"/>
              <a:gd name="T6" fmla="*/ 2147483646 w 12040"/>
              <a:gd name="T7" fmla="*/ 2147483646 h 10095"/>
              <a:gd name="T8" fmla="*/ 2147483646 w 12040"/>
              <a:gd name="T9" fmla="*/ 2147483646 h 10095"/>
              <a:gd name="T10" fmla="*/ 2147483646 w 12040"/>
              <a:gd name="T11" fmla="*/ 2147483646 h 10095"/>
              <a:gd name="T12" fmla="*/ 2147483646 w 12040"/>
              <a:gd name="T13" fmla="*/ 2147483646 h 10095"/>
              <a:gd name="T14" fmla="*/ 2147483646 w 12040"/>
              <a:gd name="T15" fmla="*/ 2147483646 h 10095"/>
              <a:gd name="T16" fmla="*/ 2147483646 w 12040"/>
              <a:gd name="T17" fmla="*/ 2147483646 h 10095"/>
              <a:gd name="T18" fmla="*/ 2147483646 w 12040"/>
              <a:gd name="T19" fmla="*/ 2147483646 h 10095"/>
              <a:gd name="T20" fmla="*/ 2147483646 w 12040"/>
              <a:gd name="T21" fmla="*/ 2147483646 h 10095"/>
              <a:gd name="T22" fmla="*/ 2147483646 w 12040"/>
              <a:gd name="T23" fmla="*/ 2147483646 h 10095"/>
              <a:gd name="T24" fmla="*/ 2147483646 w 12040"/>
              <a:gd name="T25" fmla="*/ 2147483646 h 10095"/>
              <a:gd name="T26" fmla="*/ 2147483646 w 12040"/>
              <a:gd name="T27" fmla="*/ 2147483646 h 10095"/>
              <a:gd name="T28" fmla="*/ 2147483646 w 12040"/>
              <a:gd name="T29" fmla="*/ 2147483646 h 10095"/>
              <a:gd name="T30" fmla="*/ 2147483646 w 12040"/>
              <a:gd name="T31" fmla="*/ 2147483646 h 10095"/>
              <a:gd name="T32" fmla="*/ 2147483646 w 12040"/>
              <a:gd name="T33" fmla="*/ 2147483646 h 10095"/>
              <a:gd name="T34" fmla="*/ 2147483646 w 12040"/>
              <a:gd name="T35" fmla="*/ 2147483646 h 10095"/>
              <a:gd name="T36" fmla="*/ 2147483646 w 12040"/>
              <a:gd name="T37" fmla="*/ 2147483646 h 10095"/>
              <a:gd name="T38" fmla="*/ 2147483646 w 12040"/>
              <a:gd name="T39" fmla="*/ 2147483646 h 10095"/>
              <a:gd name="T40" fmla="*/ 2147483646 w 12040"/>
              <a:gd name="T41" fmla="*/ 2147483646 h 10095"/>
              <a:gd name="T42" fmla="*/ 2147483646 w 12040"/>
              <a:gd name="T43" fmla="*/ 2147483646 h 10095"/>
              <a:gd name="T44" fmla="*/ 2147483646 w 12040"/>
              <a:gd name="T45" fmla="*/ 2147483646 h 10095"/>
              <a:gd name="T46" fmla="*/ 2147483646 w 12040"/>
              <a:gd name="T47" fmla="*/ 2147483646 h 10095"/>
              <a:gd name="T48" fmla="*/ 2147483646 w 12040"/>
              <a:gd name="T49" fmla="*/ 2147483646 h 10095"/>
              <a:gd name="T50" fmla="*/ 2147483646 w 12040"/>
              <a:gd name="T51" fmla="*/ 2147483646 h 10095"/>
              <a:gd name="T52" fmla="*/ 2147483646 w 12040"/>
              <a:gd name="T53" fmla="*/ 2147483646 h 10095"/>
              <a:gd name="T54" fmla="*/ 2147483646 w 12040"/>
              <a:gd name="T55" fmla="*/ 2147483646 h 10095"/>
              <a:gd name="T56" fmla="*/ 2147483646 w 12040"/>
              <a:gd name="T57" fmla="*/ 2147483646 h 10095"/>
              <a:gd name="T58" fmla="*/ 2147483646 w 12040"/>
              <a:gd name="T59" fmla="*/ 2147483646 h 10095"/>
              <a:gd name="T60" fmla="*/ 2147483646 w 12040"/>
              <a:gd name="T61" fmla="*/ 2147483646 h 10095"/>
              <a:gd name="T62" fmla="*/ 2147483646 w 12040"/>
              <a:gd name="T63" fmla="*/ 2147483646 h 10095"/>
              <a:gd name="T64" fmla="*/ 2147483646 w 12040"/>
              <a:gd name="T65" fmla="*/ 2147483646 h 10095"/>
              <a:gd name="T66" fmla="*/ 2147483646 w 12040"/>
              <a:gd name="T67" fmla="*/ 2147483646 h 10095"/>
              <a:gd name="T68" fmla="*/ 2147483646 w 12040"/>
              <a:gd name="T69" fmla="*/ 2147483646 h 10095"/>
              <a:gd name="T70" fmla="*/ 2147483646 w 12040"/>
              <a:gd name="T71" fmla="*/ 2147483646 h 10095"/>
              <a:gd name="T72" fmla="*/ 2147483646 w 12040"/>
              <a:gd name="T73" fmla="*/ 2147483646 h 10095"/>
              <a:gd name="T74" fmla="*/ 2147483646 w 12040"/>
              <a:gd name="T75" fmla="*/ 2147483646 h 10095"/>
              <a:gd name="T76" fmla="*/ 2147483646 w 12040"/>
              <a:gd name="T77" fmla="*/ 2147483646 h 10095"/>
              <a:gd name="T78" fmla="*/ 2147483646 w 12040"/>
              <a:gd name="T79" fmla="*/ 2147483646 h 10095"/>
              <a:gd name="T80" fmla="*/ 2147483646 w 12040"/>
              <a:gd name="T81" fmla="*/ 2147483646 h 10095"/>
              <a:gd name="T82" fmla="*/ 2147483646 w 12040"/>
              <a:gd name="T83" fmla="*/ 2147483646 h 10095"/>
              <a:gd name="T84" fmla="*/ 2147483646 w 12040"/>
              <a:gd name="T85" fmla="*/ 2147483646 h 10095"/>
              <a:gd name="T86" fmla="*/ 2147483646 w 12040"/>
              <a:gd name="T87" fmla="*/ 2147483646 h 10095"/>
              <a:gd name="T88" fmla="*/ 2147483646 w 12040"/>
              <a:gd name="T89" fmla="*/ 2147483646 h 10095"/>
              <a:gd name="T90" fmla="*/ 2147483646 w 12040"/>
              <a:gd name="T91" fmla="*/ 2147483646 h 10095"/>
              <a:gd name="T92" fmla="*/ 2147483646 w 12040"/>
              <a:gd name="T93" fmla="*/ 2147483646 h 10095"/>
              <a:gd name="T94" fmla="*/ 2147483646 w 12040"/>
              <a:gd name="T95" fmla="*/ 2147483646 h 10095"/>
              <a:gd name="T96" fmla="*/ 2147483646 w 12040"/>
              <a:gd name="T97" fmla="*/ 2147483646 h 10095"/>
              <a:gd name="T98" fmla="*/ 2147483646 w 12040"/>
              <a:gd name="T99" fmla="*/ 2147483646 h 10095"/>
              <a:gd name="T100" fmla="*/ 2147483646 w 12040"/>
              <a:gd name="T101" fmla="*/ 2147483646 h 10095"/>
              <a:gd name="T102" fmla="*/ 2147483646 w 12040"/>
              <a:gd name="T103" fmla="*/ 2147483646 h 10095"/>
              <a:gd name="T104" fmla="*/ 2147483646 w 12040"/>
              <a:gd name="T105" fmla="*/ 2147483646 h 10095"/>
              <a:gd name="T106" fmla="*/ 2147483646 w 12040"/>
              <a:gd name="T107" fmla="*/ 2147483646 h 10095"/>
              <a:gd name="T108" fmla="*/ 2147483646 w 12040"/>
              <a:gd name="T109" fmla="*/ 2147483646 h 10095"/>
              <a:gd name="T110" fmla="*/ 2147483646 w 12040"/>
              <a:gd name="T111" fmla="*/ 2147483646 h 10095"/>
              <a:gd name="T112" fmla="*/ 2147483646 w 12040"/>
              <a:gd name="T113" fmla="*/ 2147483646 h 10095"/>
              <a:gd name="T114" fmla="*/ 2147483646 w 12040"/>
              <a:gd name="T115" fmla="*/ 2147483646 h 10095"/>
              <a:gd name="T116" fmla="*/ 2147483646 w 12040"/>
              <a:gd name="T117" fmla="*/ 2147483646 h 10095"/>
              <a:gd name="T118" fmla="*/ 2147483646 w 12040"/>
              <a:gd name="T119" fmla="*/ 2147483646 h 10095"/>
              <a:gd name="T120" fmla="*/ 2147483646 w 12040"/>
              <a:gd name="T121" fmla="*/ 2147483646 h 10095"/>
              <a:gd name="T122" fmla="*/ 2147483646 w 12040"/>
              <a:gd name="T123" fmla="*/ 2147483646 h 10095"/>
              <a:gd name="T124" fmla="*/ 2147483646 w 12040"/>
              <a:gd name="T125" fmla="*/ 2147483646 h 100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040" h="10095">
                <a:moveTo>
                  <a:pt x="8656" y="1595"/>
                </a:moveTo>
                <a:lnTo>
                  <a:pt x="8571" y="1498"/>
                </a:lnTo>
                <a:lnTo>
                  <a:pt x="8487" y="1401"/>
                </a:lnTo>
                <a:lnTo>
                  <a:pt x="8396" y="1310"/>
                </a:lnTo>
                <a:lnTo>
                  <a:pt x="8306" y="1226"/>
                </a:lnTo>
                <a:lnTo>
                  <a:pt x="8215" y="1142"/>
                </a:lnTo>
                <a:lnTo>
                  <a:pt x="8118" y="1057"/>
                </a:lnTo>
                <a:lnTo>
                  <a:pt x="8020" y="979"/>
                </a:lnTo>
                <a:lnTo>
                  <a:pt x="7917" y="902"/>
                </a:lnTo>
                <a:lnTo>
                  <a:pt x="7716" y="759"/>
                </a:lnTo>
                <a:lnTo>
                  <a:pt x="7502" y="629"/>
                </a:lnTo>
                <a:lnTo>
                  <a:pt x="7281" y="506"/>
                </a:lnTo>
                <a:lnTo>
                  <a:pt x="7048" y="402"/>
                </a:lnTo>
                <a:lnTo>
                  <a:pt x="6814" y="305"/>
                </a:lnTo>
                <a:lnTo>
                  <a:pt x="6574" y="221"/>
                </a:lnTo>
                <a:lnTo>
                  <a:pt x="6335" y="156"/>
                </a:lnTo>
                <a:lnTo>
                  <a:pt x="6082" y="98"/>
                </a:lnTo>
                <a:lnTo>
                  <a:pt x="5829" y="52"/>
                </a:lnTo>
                <a:lnTo>
                  <a:pt x="5569" y="26"/>
                </a:lnTo>
                <a:lnTo>
                  <a:pt x="5440" y="13"/>
                </a:lnTo>
                <a:lnTo>
                  <a:pt x="5310" y="7"/>
                </a:lnTo>
                <a:lnTo>
                  <a:pt x="5180" y="0"/>
                </a:lnTo>
                <a:lnTo>
                  <a:pt x="5044" y="0"/>
                </a:lnTo>
                <a:lnTo>
                  <a:pt x="4791" y="13"/>
                </a:lnTo>
                <a:lnTo>
                  <a:pt x="4539" y="33"/>
                </a:lnTo>
                <a:lnTo>
                  <a:pt x="4292" y="59"/>
                </a:lnTo>
                <a:lnTo>
                  <a:pt x="4046" y="104"/>
                </a:lnTo>
                <a:lnTo>
                  <a:pt x="3806" y="156"/>
                </a:lnTo>
                <a:lnTo>
                  <a:pt x="3566" y="221"/>
                </a:lnTo>
                <a:lnTo>
                  <a:pt x="3333" y="292"/>
                </a:lnTo>
                <a:lnTo>
                  <a:pt x="3106" y="376"/>
                </a:lnTo>
                <a:lnTo>
                  <a:pt x="2885" y="467"/>
                </a:lnTo>
                <a:lnTo>
                  <a:pt x="2665" y="571"/>
                </a:lnTo>
                <a:lnTo>
                  <a:pt x="2451" y="688"/>
                </a:lnTo>
                <a:lnTo>
                  <a:pt x="2243" y="811"/>
                </a:lnTo>
                <a:lnTo>
                  <a:pt x="2042" y="941"/>
                </a:lnTo>
                <a:lnTo>
                  <a:pt x="1854" y="1083"/>
                </a:lnTo>
                <a:lnTo>
                  <a:pt x="1666" y="1232"/>
                </a:lnTo>
                <a:lnTo>
                  <a:pt x="1491" y="1394"/>
                </a:lnTo>
                <a:lnTo>
                  <a:pt x="1316" y="1563"/>
                </a:lnTo>
                <a:lnTo>
                  <a:pt x="1154" y="1738"/>
                </a:lnTo>
                <a:lnTo>
                  <a:pt x="1005" y="1920"/>
                </a:lnTo>
                <a:lnTo>
                  <a:pt x="862" y="2114"/>
                </a:lnTo>
                <a:lnTo>
                  <a:pt x="726" y="2315"/>
                </a:lnTo>
                <a:lnTo>
                  <a:pt x="603" y="2523"/>
                </a:lnTo>
                <a:lnTo>
                  <a:pt x="493" y="2736"/>
                </a:lnTo>
                <a:lnTo>
                  <a:pt x="389" y="2957"/>
                </a:lnTo>
                <a:lnTo>
                  <a:pt x="298" y="3184"/>
                </a:lnTo>
                <a:lnTo>
                  <a:pt x="214" y="3417"/>
                </a:lnTo>
                <a:lnTo>
                  <a:pt x="149" y="3664"/>
                </a:lnTo>
                <a:lnTo>
                  <a:pt x="91" y="3910"/>
                </a:lnTo>
                <a:lnTo>
                  <a:pt x="52" y="4163"/>
                </a:lnTo>
                <a:lnTo>
                  <a:pt x="19" y="4429"/>
                </a:lnTo>
                <a:lnTo>
                  <a:pt x="6" y="4695"/>
                </a:lnTo>
                <a:lnTo>
                  <a:pt x="0" y="4967"/>
                </a:lnTo>
                <a:lnTo>
                  <a:pt x="13" y="5220"/>
                </a:lnTo>
                <a:lnTo>
                  <a:pt x="39" y="5473"/>
                </a:lnTo>
                <a:lnTo>
                  <a:pt x="71" y="5725"/>
                </a:lnTo>
                <a:lnTo>
                  <a:pt x="123" y="5972"/>
                </a:lnTo>
                <a:lnTo>
                  <a:pt x="181" y="6212"/>
                </a:lnTo>
                <a:lnTo>
                  <a:pt x="259" y="6458"/>
                </a:lnTo>
                <a:lnTo>
                  <a:pt x="343" y="6691"/>
                </a:lnTo>
                <a:lnTo>
                  <a:pt x="434" y="6925"/>
                </a:lnTo>
                <a:lnTo>
                  <a:pt x="544" y="7152"/>
                </a:lnTo>
                <a:lnTo>
                  <a:pt x="661" y="7372"/>
                </a:lnTo>
                <a:lnTo>
                  <a:pt x="791" y="7593"/>
                </a:lnTo>
                <a:lnTo>
                  <a:pt x="927" y="7800"/>
                </a:lnTo>
                <a:lnTo>
                  <a:pt x="1070" y="8008"/>
                </a:lnTo>
                <a:lnTo>
                  <a:pt x="1232" y="8202"/>
                </a:lnTo>
                <a:lnTo>
                  <a:pt x="1394" y="8390"/>
                </a:lnTo>
                <a:lnTo>
                  <a:pt x="1569" y="8572"/>
                </a:lnTo>
                <a:lnTo>
                  <a:pt x="1750" y="8747"/>
                </a:lnTo>
                <a:lnTo>
                  <a:pt x="1938" y="8915"/>
                </a:lnTo>
                <a:lnTo>
                  <a:pt x="2133" y="9071"/>
                </a:lnTo>
                <a:lnTo>
                  <a:pt x="2340" y="9214"/>
                </a:lnTo>
                <a:lnTo>
                  <a:pt x="2554" y="9350"/>
                </a:lnTo>
                <a:lnTo>
                  <a:pt x="2768" y="9479"/>
                </a:lnTo>
                <a:lnTo>
                  <a:pt x="2995" y="9596"/>
                </a:lnTo>
                <a:lnTo>
                  <a:pt x="3222" y="9700"/>
                </a:lnTo>
                <a:lnTo>
                  <a:pt x="3462" y="9797"/>
                </a:lnTo>
                <a:lnTo>
                  <a:pt x="3702" y="9875"/>
                </a:lnTo>
                <a:lnTo>
                  <a:pt x="3948" y="9946"/>
                </a:lnTo>
                <a:lnTo>
                  <a:pt x="4195" y="10005"/>
                </a:lnTo>
                <a:lnTo>
                  <a:pt x="4454" y="10043"/>
                </a:lnTo>
                <a:lnTo>
                  <a:pt x="4707" y="10076"/>
                </a:lnTo>
                <a:lnTo>
                  <a:pt x="4973" y="10089"/>
                </a:lnTo>
                <a:lnTo>
                  <a:pt x="5239" y="10095"/>
                </a:lnTo>
                <a:lnTo>
                  <a:pt x="5459" y="10082"/>
                </a:lnTo>
                <a:lnTo>
                  <a:pt x="5686" y="10056"/>
                </a:lnTo>
                <a:lnTo>
                  <a:pt x="5907" y="10024"/>
                </a:lnTo>
                <a:lnTo>
                  <a:pt x="6127" y="9979"/>
                </a:lnTo>
                <a:lnTo>
                  <a:pt x="6347" y="9927"/>
                </a:lnTo>
                <a:lnTo>
                  <a:pt x="6568" y="9855"/>
                </a:lnTo>
                <a:lnTo>
                  <a:pt x="6782" y="9784"/>
                </a:lnTo>
                <a:lnTo>
                  <a:pt x="6989" y="9693"/>
                </a:lnTo>
                <a:lnTo>
                  <a:pt x="7203" y="9603"/>
                </a:lnTo>
                <a:lnTo>
                  <a:pt x="7404" y="9499"/>
                </a:lnTo>
                <a:lnTo>
                  <a:pt x="7605" y="9382"/>
                </a:lnTo>
                <a:lnTo>
                  <a:pt x="7800" y="9265"/>
                </a:lnTo>
                <a:lnTo>
                  <a:pt x="7988" y="9136"/>
                </a:lnTo>
                <a:lnTo>
                  <a:pt x="8169" y="9000"/>
                </a:lnTo>
                <a:lnTo>
                  <a:pt x="8345" y="8857"/>
                </a:lnTo>
                <a:lnTo>
                  <a:pt x="8520" y="8714"/>
                </a:lnTo>
                <a:lnTo>
                  <a:pt x="8682" y="8559"/>
                </a:lnTo>
                <a:lnTo>
                  <a:pt x="8837" y="8397"/>
                </a:lnTo>
                <a:lnTo>
                  <a:pt x="8986" y="8235"/>
                </a:lnTo>
                <a:lnTo>
                  <a:pt x="9123" y="8060"/>
                </a:lnTo>
                <a:lnTo>
                  <a:pt x="9252" y="7891"/>
                </a:lnTo>
                <a:lnTo>
                  <a:pt x="9375" y="7709"/>
                </a:lnTo>
                <a:lnTo>
                  <a:pt x="9486" y="7528"/>
                </a:lnTo>
                <a:lnTo>
                  <a:pt x="9589" y="7340"/>
                </a:lnTo>
                <a:lnTo>
                  <a:pt x="9680" y="7152"/>
                </a:lnTo>
                <a:lnTo>
                  <a:pt x="9764" y="6964"/>
                </a:lnTo>
                <a:lnTo>
                  <a:pt x="9836" y="6769"/>
                </a:lnTo>
                <a:lnTo>
                  <a:pt x="9894" y="6575"/>
                </a:lnTo>
                <a:lnTo>
                  <a:pt x="9940" y="6374"/>
                </a:lnTo>
                <a:lnTo>
                  <a:pt x="9972" y="6179"/>
                </a:lnTo>
                <a:lnTo>
                  <a:pt x="9991" y="5978"/>
                </a:lnTo>
                <a:lnTo>
                  <a:pt x="9998" y="5784"/>
                </a:lnTo>
                <a:lnTo>
                  <a:pt x="9991" y="5635"/>
                </a:lnTo>
                <a:lnTo>
                  <a:pt x="9978" y="5492"/>
                </a:lnTo>
                <a:lnTo>
                  <a:pt x="9959" y="5349"/>
                </a:lnTo>
                <a:lnTo>
                  <a:pt x="9927" y="5207"/>
                </a:lnTo>
                <a:lnTo>
                  <a:pt x="9894" y="5071"/>
                </a:lnTo>
                <a:lnTo>
                  <a:pt x="9849" y="4941"/>
                </a:lnTo>
                <a:lnTo>
                  <a:pt x="9790" y="4805"/>
                </a:lnTo>
                <a:lnTo>
                  <a:pt x="9732" y="4682"/>
                </a:lnTo>
                <a:lnTo>
                  <a:pt x="9667" y="4552"/>
                </a:lnTo>
                <a:lnTo>
                  <a:pt x="9589" y="4429"/>
                </a:lnTo>
                <a:lnTo>
                  <a:pt x="9512" y="4312"/>
                </a:lnTo>
                <a:lnTo>
                  <a:pt x="9421" y="4195"/>
                </a:lnTo>
                <a:lnTo>
                  <a:pt x="9324" y="4085"/>
                </a:lnTo>
                <a:lnTo>
                  <a:pt x="9226" y="3981"/>
                </a:lnTo>
                <a:lnTo>
                  <a:pt x="9116" y="3878"/>
                </a:lnTo>
                <a:lnTo>
                  <a:pt x="9006" y="3774"/>
                </a:lnTo>
                <a:lnTo>
                  <a:pt x="8889" y="3677"/>
                </a:lnTo>
                <a:lnTo>
                  <a:pt x="8766" y="3586"/>
                </a:lnTo>
                <a:lnTo>
                  <a:pt x="8636" y="3502"/>
                </a:lnTo>
                <a:lnTo>
                  <a:pt x="8507" y="3417"/>
                </a:lnTo>
                <a:lnTo>
                  <a:pt x="8364" y="3339"/>
                </a:lnTo>
                <a:lnTo>
                  <a:pt x="8228" y="3268"/>
                </a:lnTo>
                <a:lnTo>
                  <a:pt x="8079" y="3203"/>
                </a:lnTo>
                <a:lnTo>
                  <a:pt x="7930" y="3138"/>
                </a:lnTo>
                <a:lnTo>
                  <a:pt x="7774" y="3080"/>
                </a:lnTo>
                <a:lnTo>
                  <a:pt x="7612" y="3028"/>
                </a:lnTo>
                <a:lnTo>
                  <a:pt x="7456" y="2983"/>
                </a:lnTo>
                <a:lnTo>
                  <a:pt x="7288" y="2944"/>
                </a:lnTo>
                <a:lnTo>
                  <a:pt x="7119" y="2912"/>
                </a:lnTo>
                <a:lnTo>
                  <a:pt x="6950" y="2879"/>
                </a:lnTo>
                <a:lnTo>
                  <a:pt x="6775" y="2860"/>
                </a:lnTo>
                <a:lnTo>
                  <a:pt x="6600" y="2840"/>
                </a:lnTo>
                <a:lnTo>
                  <a:pt x="6419" y="2827"/>
                </a:lnTo>
                <a:lnTo>
                  <a:pt x="6244" y="2834"/>
                </a:lnTo>
                <a:lnTo>
                  <a:pt x="6069" y="2840"/>
                </a:lnTo>
                <a:lnTo>
                  <a:pt x="5900" y="2860"/>
                </a:lnTo>
                <a:lnTo>
                  <a:pt x="5732" y="2886"/>
                </a:lnTo>
                <a:lnTo>
                  <a:pt x="5576" y="2925"/>
                </a:lnTo>
                <a:lnTo>
                  <a:pt x="5427" y="2963"/>
                </a:lnTo>
                <a:lnTo>
                  <a:pt x="5284" y="3015"/>
                </a:lnTo>
                <a:lnTo>
                  <a:pt x="5154" y="3074"/>
                </a:lnTo>
                <a:lnTo>
                  <a:pt x="5031" y="3138"/>
                </a:lnTo>
                <a:lnTo>
                  <a:pt x="4921" y="3210"/>
                </a:lnTo>
                <a:lnTo>
                  <a:pt x="4824" y="3294"/>
                </a:lnTo>
                <a:lnTo>
                  <a:pt x="4785" y="3333"/>
                </a:lnTo>
                <a:lnTo>
                  <a:pt x="4746" y="3378"/>
                </a:lnTo>
                <a:lnTo>
                  <a:pt x="4707" y="3417"/>
                </a:lnTo>
                <a:lnTo>
                  <a:pt x="4675" y="3469"/>
                </a:lnTo>
                <a:lnTo>
                  <a:pt x="4649" y="3515"/>
                </a:lnTo>
                <a:lnTo>
                  <a:pt x="4629" y="3560"/>
                </a:lnTo>
                <a:lnTo>
                  <a:pt x="4610" y="3612"/>
                </a:lnTo>
                <a:lnTo>
                  <a:pt x="4597" y="3664"/>
                </a:lnTo>
                <a:lnTo>
                  <a:pt x="4584" y="3741"/>
                </a:lnTo>
                <a:lnTo>
                  <a:pt x="4577" y="3813"/>
                </a:lnTo>
                <a:lnTo>
                  <a:pt x="4584" y="3878"/>
                </a:lnTo>
                <a:lnTo>
                  <a:pt x="4597" y="3949"/>
                </a:lnTo>
                <a:lnTo>
                  <a:pt x="4610" y="4007"/>
                </a:lnTo>
                <a:lnTo>
                  <a:pt x="4636" y="4066"/>
                </a:lnTo>
                <a:lnTo>
                  <a:pt x="4668" y="4117"/>
                </a:lnTo>
                <a:lnTo>
                  <a:pt x="4701" y="4169"/>
                </a:lnTo>
                <a:lnTo>
                  <a:pt x="4746" y="4208"/>
                </a:lnTo>
                <a:lnTo>
                  <a:pt x="4791" y="4247"/>
                </a:lnTo>
                <a:lnTo>
                  <a:pt x="4843" y="4280"/>
                </a:lnTo>
                <a:lnTo>
                  <a:pt x="4895" y="4312"/>
                </a:lnTo>
                <a:lnTo>
                  <a:pt x="4960" y="4331"/>
                </a:lnTo>
                <a:lnTo>
                  <a:pt x="5018" y="4351"/>
                </a:lnTo>
                <a:lnTo>
                  <a:pt x="5090" y="4357"/>
                </a:lnTo>
                <a:lnTo>
                  <a:pt x="5154" y="4364"/>
                </a:lnTo>
                <a:lnTo>
                  <a:pt x="5200" y="4364"/>
                </a:lnTo>
                <a:lnTo>
                  <a:pt x="5239" y="4357"/>
                </a:lnTo>
                <a:lnTo>
                  <a:pt x="5278" y="4351"/>
                </a:lnTo>
                <a:lnTo>
                  <a:pt x="5317" y="4338"/>
                </a:lnTo>
                <a:lnTo>
                  <a:pt x="5388" y="4306"/>
                </a:lnTo>
                <a:lnTo>
                  <a:pt x="5446" y="4260"/>
                </a:lnTo>
                <a:lnTo>
                  <a:pt x="5498" y="4208"/>
                </a:lnTo>
                <a:lnTo>
                  <a:pt x="5544" y="4150"/>
                </a:lnTo>
                <a:lnTo>
                  <a:pt x="5582" y="4085"/>
                </a:lnTo>
                <a:lnTo>
                  <a:pt x="5608" y="4014"/>
                </a:lnTo>
                <a:lnTo>
                  <a:pt x="5634" y="3936"/>
                </a:lnTo>
                <a:lnTo>
                  <a:pt x="5647" y="3858"/>
                </a:lnTo>
                <a:lnTo>
                  <a:pt x="5660" y="3774"/>
                </a:lnTo>
                <a:lnTo>
                  <a:pt x="5660" y="3696"/>
                </a:lnTo>
                <a:lnTo>
                  <a:pt x="5654" y="3618"/>
                </a:lnTo>
                <a:lnTo>
                  <a:pt x="5641" y="3547"/>
                </a:lnTo>
                <a:lnTo>
                  <a:pt x="5621" y="3476"/>
                </a:lnTo>
                <a:lnTo>
                  <a:pt x="5595" y="3417"/>
                </a:lnTo>
                <a:lnTo>
                  <a:pt x="5725" y="3424"/>
                </a:lnTo>
                <a:lnTo>
                  <a:pt x="5855" y="3437"/>
                </a:lnTo>
                <a:lnTo>
                  <a:pt x="5984" y="3456"/>
                </a:lnTo>
                <a:lnTo>
                  <a:pt x="6114" y="3482"/>
                </a:lnTo>
                <a:lnTo>
                  <a:pt x="6237" y="3515"/>
                </a:lnTo>
                <a:lnTo>
                  <a:pt x="6360" y="3547"/>
                </a:lnTo>
                <a:lnTo>
                  <a:pt x="6484" y="3592"/>
                </a:lnTo>
                <a:lnTo>
                  <a:pt x="6600" y="3638"/>
                </a:lnTo>
                <a:lnTo>
                  <a:pt x="6711" y="3690"/>
                </a:lnTo>
                <a:lnTo>
                  <a:pt x="6827" y="3748"/>
                </a:lnTo>
                <a:lnTo>
                  <a:pt x="6931" y="3813"/>
                </a:lnTo>
                <a:lnTo>
                  <a:pt x="7041" y="3878"/>
                </a:lnTo>
                <a:lnTo>
                  <a:pt x="7139" y="3949"/>
                </a:lnTo>
                <a:lnTo>
                  <a:pt x="7242" y="4027"/>
                </a:lnTo>
                <a:lnTo>
                  <a:pt x="7333" y="4105"/>
                </a:lnTo>
                <a:lnTo>
                  <a:pt x="7424" y="4189"/>
                </a:lnTo>
                <a:lnTo>
                  <a:pt x="7515" y="4280"/>
                </a:lnTo>
                <a:lnTo>
                  <a:pt x="7592" y="4370"/>
                </a:lnTo>
                <a:lnTo>
                  <a:pt x="7670" y="4468"/>
                </a:lnTo>
                <a:lnTo>
                  <a:pt x="7748" y="4565"/>
                </a:lnTo>
                <a:lnTo>
                  <a:pt x="7813" y="4662"/>
                </a:lnTo>
                <a:lnTo>
                  <a:pt x="7878" y="4766"/>
                </a:lnTo>
                <a:lnTo>
                  <a:pt x="7936" y="4876"/>
                </a:lnTo>
                <a:lnTo>
                  <a:pt x="7988" y="4986"/>
                </a:lnTo>
                <a:lnTo>
                  <a:pt x="8033" y="5097"/>
                </a:lnTo>
                <a:lnTo>
                  <a:pt x="8079" y="5213"/>
                </a:lnTo>
                <a:lnTo>
                  <a:pt x="8111" y="5330"/>
                </a:lnTo>
                <a:lnTo>
                  <a:pt x="8144" y="5447"/>
                </a:lnTo>
                <a:lnTo>
                  <a:pt x="8163" y="5570"/>
                </a:lnTo>
                <a:lnTo>
                  <a:pt x="8182" y="5693"/>
                </a:lnTo>
                <a:lnTo>
                  <a:pt x="8189" y="5816"/>
                </a:lnTo>
                <a:lnTo>
                  <a:pt x="8195" y="5939"/>
                </a:lnTo>
                <a:lnTo>
                  <a:pt x="8195" y="6114"/>
                </a:lnTo>
                <a:lnTo>
                  <a:pt x="8182" y="6289"/>
                </a:lnTo>
                <a:lnTo>
                  <a:pt x="8169" y="6458"/>
                </a:lnTo>
                <a:lnTo>
                  <a:pt x="8150" y="6627"/>
                </a:lnTo>
                <a:lnTo>
                  <a:pt x="8124" y="6795"/>
                </a:lnTo>
                <a:lnTo>
                  <a:pt x="8092" y="6957"/>
                </a:lnTo>
                <a:lnTo>
                  <a:pt x="8059" y="7119"/>
                </a:lnTo>
                <a:lnTo>
                  <a:pt x="8014" y="7275"/>
                </a:lnTo>
                <a:lnTo>
                  <a:pt x="7968" y="7431"/>
                </a:lnTo>
                <a:lnTo>
                  <a:pt x="7917" y="7580"/>
                </a:lnTo>
                <a:lnTo>
                  <a:pt x="7852" y="7729"/>
                </a:lnTo>
                <a:lnTo>
                  <a:pt x="7787" y="7871"/>
                </a:lnTo>
                <a:lnTo>
                  <a:pt x="7716" y="8008"/>
                </a:lnTo>
                <a:lnTo>
                  <a:pt x="7644" y="8144"/>
                </a:lnTo>
                <a:lnTo>
                  <a:pt x="7560" y="8273"/>
                </a:lnTo>
                <a:lnTo>
                  <a:pt x="7469" y="8397"/>
                </a:lnTo>
                <a:lnTo>
                  <a:pt x="7372" y="8513"/>
                </a:lnTo>
                <a:lnTo>
                  <a:pt x="7275" y="8630"/>
                </a:lnTo>
                <a:lnTo>
                  <a:pt x="7171" y="8734"/>
                </a:lnTo>
                <a:lnTo>
                  <a:pt x="7054" y="8838"/>
                </a:lnTo>
                <a:lnTo>
                  <a:pt x="6938" y="8928"/>
                </a:lnTo>
                <a:lnTo>
                  <a:pt x="6814" y="9019"/>
                </a:lnTo>
                <a:lnTo>
                  <a:pt x="6685" y="9103"/>
                </a:lnTo>
                <a:lnTo>
                  <a:pt x="6548" y="9175"/>
                </a:lnTo>
                <a:lnTo>
                  <a:pt x="6406" y="9240"/>
                </a:lnTo>
                <a:lnTo>
                  <a:pt x="6257" y="9304"/>
                </a:lnTo>
                <a:lnTo>
                  <a:pt x="6101" y="9356"/>
                </a:lnTo>
                <a:lnTo>
                  <a:pt x="5939" y="9395"/>
                </a:lnTo>
                <a:lnTo>
                  <a:pt x="5777" y="9434"/>
                </a:lnTo>
                <a:lnTo>
                  <a:pt x="5602" y="9460"/>
                </a:lnTo>
                <a:lnTo>
                  <a:pt x="5420" y="9479"/>
                </a:lnTo>
                <a:lnTo>
                  <a:pt x="5239" y="9486"/>
                </a:lnTo>
                <a:lnTo>
                  <a:pt x="5012" y="9486"/>
                </a:lnTo>
                <a:lnTo>
                  <a:pt x="4798" y="9473"/>
                </a:lnTo>
                <a:lnTo>
                  <a:pt x="4590" y="9441"/>
                </a:lnTo>
                <a:lnTo>
                  <a:pt x="4389" y="9402"/>
                </a:lnTo>
                <a:lnTo>
                  <a:pt x="4201" y="9343"/>
                </a:lnTo>
                <a:lnTo>
                  <a:pt x="4020" y="9278"/>
                </a:lnTo>
                <a:lnTo>
                  <a:pt x="3845" y="9201"/>
                </a:lnTo>
                <a:lnTo>
                  <a:pt x="3683" y="9110"/>
                </a:lnTo>
                <a:lnTo>
                  <a:pt x="3527" y="9006"/>
                </a:lnTo>
                <a:lnTo>
                  <a:pt x="3378" y="8896"/>
                </a:lnTo>
                <a:lnTo>
                  <a:pt x="3242" y="8779"/>
                </a:lnTo>
                <a:lnTo>
                  <a:pt x="3106" y="8650"/>
                </a:lnTo>
                <a:lnTo>
                  <a:pt x="2982" y="8507"/>
                </a:lnTo>
                <a:lnTo>
                  <a:pt x="2866" y="8358"/>
                </a:lnTo>
                <a:lnTo>
                  <a:pt x="2755" y="8209"/>
                </a:lnTo>
                <a:lnTo>
                  <a:pt x="2658" y="8047"/>
                </a:lnTo>
                <a:lnTo>
                  <a:pt x="2561" y="7878"/>
                </a:lnTo>
                <a:lnTo>
                  <a:pt x="2477" y="7703"/>
                </a:lnTo>
                <a:lnTo>
                  <a:pt x="2392" y="7521"/>
                </a:lnTo>
                <a:lnTo>
                  <a:pt x="2321" y="7333"/>
                </a:lnTo>
                <a:lnTo>
                  <a:pt x="2250" y="7145"/>
                </a:lnTo>
                <a:lnTo>
                  <a:pt x="2191" y="6951"/>
                </a:lnTo>
                <a:lnTo>
                  <a:pt x="2139" y="6756"/>
                </a:lnTo>
                <a:lnTo>
                  <a:pt x="2088" y="6555"/>
                </a:lnTo>
                <a:lnTo>
                  <a:pt x="2049" y="6348"/>
                </a:lnTo>
                <a:lnTo>
                  <a:pt x="2010" y="6140"/>
                </a:lnTo>
                <a:lnTo>
                  <a:pt x="1984" y="5933"/>
                </a:lnTo>
                <a:lnTo>
                  <a:pt x="1958" y="5725"/>
                </a:lnTo>
                <a:lnTo>
                  <a:pt x="1938" y="5518"/>
                </a:lnTo>
                <a:lnTo>
                  <a:pt x="1926" y="5310"/>
                </a:lnTo>
                <a:lnTo>
                  <a:pt x="1919" y="5103"/>
                </a:lnTo>
                <a:lnTo>
                  <a:pt x="1913" y="4896"/>
                </a:lnTo>
                <a:lnTo>
                  <a:pt x="1919" y="4669"/>
                </a:lnTo>
                <a:lnTo>
                  <a:pt x="1932" y="4448"/>
                </a:lnTo>
                <a:lnTo>
                  <a:pt x="1951" y="4228"/>
                </a:lnTo>
                <a:lnTo>
                  <a:pt x="1984" y="4014"/>
                </a:lnTo>
                <a:lnTo>
                  <a:pt x="2016" y="3800"/>
                </a:lnTo>
                <a:lnTo>
                  <a:pt x="2062" y="3592"/>
                </a:lnTo>
                <a:lnTo>
                  <a:pt x="2114" y="3391"/>
                </a:lnTo>
                <a:lnTo>
                  <a:pt x="2165" y="3197"/>
                </a:lnTo>
                <a:lnTo>
                  <a:pt x="2230" y="3002"/>
                </a:lnTo>
                <a:lnTo>
                  <a:pt x="2302" y="2814"/>
                </a:lnTo>
                <a:lnTo>
                  <a:pt x="2379" y="2633"/>
                </a:lnTo>
                <a:lnTo>
                  <a:pt x="2464" y="2458"/>
                </a:lnTo>
                <a:lnTo>
                  <a:pt x="2554" y="2283"/>
                </a:lnTo>
                <a:lnTo>
                  <a:pt x="2645" y="2121"/>
                </a:lnTo>
                <a:lnTo>
                  <a:pt x="2742" y="1965"/>
                </a:lnTo>
                <a:lnTo>
                  <a:pt x="2853" y="1809"/>
                </a:lnTo>
                <a:lnTo>
                  <a:pt x="2963" y="1667"/>
                </a:lnTo>
                <a:lnTo>
                  <a:pt x="3073" y="1531"/>
                </a:lnTo>
                <a:lnTo>
                  <a:pt x="3196" y="1401"/>
                </a:lnTo>
                <a:lnTo>
                  <a:pt x="3313" y="1284"/>
                </a:lnTo>
                <a:lnTo>
                  <a:pt x="3443" y="1174"/>
                </a:lnTo>
                <a:lnTo>
                  <a:pt x="3572" y="1064"/>
                </a:lnTo>
                <a:lnTo>
                  <a:pt x="3709" y="973"/>
                </a:lnTo>
                <a:lnTo>
                  <a:pt x="3845" y="882"/>
                </a:lnTo>
                <a:lnTo>
                  <a:pt x="3987" y="811"/>
                </a:lnTo>
                <a:lnTo>
                  <a:pt x="4130" y="740"/>
                </a:lnTo>
                <a:lnTo>
                  <a:pt x="4279" y="681"/>
                </a:lnTo>
                <a:lnTo>
                  <a:pt x="4428" y="636"/>
                </a:lnTo>
                <a:lnTo>
                  <a:pt x="4577" y="597"/>
                </a:lnTo>
                <a:lnTo>
                  <a:pt x="4733" y="571"/>
                </a:lnTo>
                <a:lnTo>
                  <a:pt x="4889" y="552"/>
                </a:lnTo>
                <a:lnTo>
                  <a:pt x="5044" y="545"/>
                </a:lnTo>
                <a:lnTo>
                  <a:pt x="5187" y="552"/>
                </a:lnTo>
                <a:lnTo>
                  <a:pt x="5330" y="558"/>
                </a:lnTo>
                <a:lnTo>
                  <a:pt x="5466" y="571"/>
                </a:lnTo>
                <a:lnTo>
                  <a:pt x="5602" y="590"/>
                </a:lnTo>
                <a:lnTo>
                  <a:pt x="5738" y="616"/>
                </a:lnTo>
                <a:lnTo>
                  <a:pt x="5874" y="642"/>
                </a:lnTo>
                <a:lnTo>
                  <a:pt x="6004" y="681"/>
                </a:lnTo>
                <a:lnTo>
                  <a:pt x="6134" y="720"/>
                </a:lnTo>
                <a:lnTo>
                  <a:pt x="6263" y="759"/>
                </a:lnTo>
                <a:lnTo>
                  <a:pt x="6393" y="811"/>
                </a:lnTo>
                <a:lnTo>
                  <a:pt x="6516" y="863"/>
                </a:lnTo>
                <a:lnTo>
                  <a:pt x="6633" y="921"/>
                </a:lnTo>
                <a:lnTo>
                  <a:pt x="6756" y="979"/>
                </a:lnTo>
                <a:lnTo>
                  <a:pt x="6866" y="1051"/>
                </a:lnTo>
                <a:lnTo>
                  <a:pt x="6983" y="1122"/>
                </a:lnTo>
                <a:lnTo>
                  <a:pt x="7093" y="1193"/>
                </a:lnTo>
                <a:lnTo>
                  <a:pt x="7197" y="1278"/>
                </a:lnTo>
                <a:lnTo>
                  <a:pt x="7301" y="1362"/>
                </a:lnTo>
                <a:lnTo>
                  <a:pt x="7398" y="1453"/>
                </a:lnTo>
                <a:lnTo>
                  <a:pt x="7495" y="1544"/>
                </a:lnTo>
                <a:lnTo>
                  <a:pt x="7586" y="1641"/>
                </a:lnTo>
                <a:lnTo>
                  <a:pt x="7670" y="1745"/>
                </a:lnTo>
                <a:lnTo>
                  <a:pt x="7754" y="1848"/>
                </a:lnTo>
                <a:lnTo>
                  <a:pt x="7832" y="1958"/>
                </a:lnTo>
                <a:lnTo>
                  <a:pt x="7910" y="2069"/>
                </a:lnTo>
                <a:lnTo>
                  <a:pt x="7975" y="2185"/>
                </a:lnTo>
                <a:lnTo>
                  <a:pt x="8040" y="2309"/>
                </a:lnTo>
                <a:lnTo>
                  <a:pt x="8105" y="2432"/>
                </a:lnTo>
                <a:lnTo>
                  <a:pt x="8156" y="2561"/>
                </a:lnTo>
                <a:lnTo>
                  <a:pt x="8208" y="2691"/>
                </a:lnTo>
                <a:lnTo>
                  <a:pt x="8254" y="2827"/>
                </a:lnTo>
                <a:lnTo>
                  <a:pt x="8293" y="2963"/>
                </a:lnTo>
                <a:lnTo>
                  <a:pt x="8364" y="2866"/>
                </a:lnTo>
                <a:lnTo>
                  <a:pt x="8435" y="2775"/>
                </a:lnTo>
                <a:lnTo>
                  <a:pt x="8513" y="2678"/>
                </a:lnTo>
                <a:lnTo>
                  <a:pt x="8591" y="2587"/>
                </a:lnTo>
                <a:lnTo>
                  <a:pt x="8675" y="2497"/>
                </a:lnTo>
                <a:lnTo>
                  <a:pt x="8759" y="2412"/>
                </a:lnTo>
                <a:lnTo>
                  <a:pt x="8850" y="2322"/>
                </a:lnTo>
                <a:lnTo>
                  <a:pt x="8941" y="2244"/>
                </a:lnTo>
                <a:lnTo>
                  <a:pt x="9129" y="2088"/>
                </a:lnTo>
                <a:lnTo>
                  <a:pt x="9324" y="1939"/>
                </a:lnTo>
                <a:lnTo>
                  <a:pt x="9525" y="1809"/>
                </a:lnTo>
                <a:lnTo>
                  <a:pt x="9726" y="1693"/>
                </a:lnTo>
                <a:lnTo>
                  <a:pt x="9927" y="1589"/>
                </a:lnTo>
                <a:lnTo>
                  <a:pt x="10128" y="1498"/>
                </a:lnTo>
                <a:lnTo>
                  <a:pt x="10231" y="1466"/>
                </a:lnTo>
                <a:lnTo>
                  <a:pt x="10329" y="1433"/>
                </a:lnTo>
                <a:lnTo>
                  <a:pt x="10432" y="1401"/>
                </a:lnTo>
                <a:lnTo>
                  <a:pt x="10530" y="1381"/>
                </a:lnTo>
                <a:lnTo>
                  <a:pt x="10627" y="1362"/>
                </a:lnTo>
                <a:lnTo>
                  <a:pt x="10718" y="1343"/>
                </a:lnTo>
                <a:lnTo>
                  <a:pt x="10808" y="1336"/>
                </a:lnTo>
                <a:lnTo>
                  <a:pt x="10899" y="1330"/>
                </a:lnTo>
                <a:lnTo>
                  <a:pt x="10990" y="1336"/>
                </a:lnTo>
                <a:lnTo>
                  <a:pt x="11074" y="1343"/>
                </a:lnTo>
                <a:lnTo>
                  <a:pt x="11158" y="1355"/>
                </a:lnTo>
                <a:lnTo>
                  <a:pt x="11236" y="1368"/>
                </a:lnTo>
                <a:lnTo>
                  <a:pt x="11256" y="1459"/>
                </a:lnTo>
                <a:lnTo>
                  <a:pt x="11282" y="1550"/>
                </a:lnTo>
                <a:lnTo>
                  <a:pt x="11327" y="1634"/>
                </a:lnTo>
                <a:lnTo>
                  <a:pt x="11372" y="1706"/>
                </a:lnTo>
                <a:lnTo>
                  <a:pt x="11405" y="1738"/>
                </a:lnTo>
                <a:lnTo>
                  <a:pt x="11437" y="1770"/>
                </a:lnTo>
                <a:lnTo>
                  <a:pt x="11470" y="1796"/>
                </a:lnTo>
                <a:lnTo>
                  <a:pt x="11509" y="1822"/>
                </a:lnTo>
                <a:lnTo>
                  <a:pt x="11548" y="1835"/>
                </a:lnTo>
                <a:lnTo>
                  <a:pt x="11593" y="1848"/>
                </a:lnTo>
                <a:lnTo>
                  <a:pt x="11638" y="1861"/>
                </a:lnTo>
                <a:lnTo>
                  <a:pt x="11690" y="1861"/>
                </a:lnTo>
                <a:lnTo>
                  <a:pt x="11736" y="1855"/>
                </a:lnTo>
                <a:lnTo>
                  <a:pt x="11781" y="1848"/>
                </a:lnTo>
                <a:lnTo>
                  <a:pt x="11826" y="1835"/>
                </a:lnTo>
                <a:lnTo>
                  <a:pt x="11865" y="1809"/>
                </a:lnTo>
                <a:lnTo>
                  <a:pt x="11904" y="1790"/>
                </a:lnTo>
                <a:lnTo>
                  <a:pt x="11937" y="1757"/>
                </a:lnTo>
                <a:lnTo>
                  <a:pt x="11962" y="1732"/>
                </a:lnTo>
                <a:lnTo>
                  <a:pt x="11988" y="1693"/>
                </a:lnTo>
                <a:lnTo>
                  <a:pt x="12008" y="1654"/>
                </a:lnTo>
                <a:lnTo>
                  <a:pt x="12027" y="1615"/>
                </a:lnTo>
                <a:lnTo>
                  <a:pt x="12034" y="1576"/>
                </a:lnTo>
                <a:lnTo>
                  <a:pt x="12040" y="1531"/>
                </a:lnTo>
                <a:lnTo>
                  <a:pt x="12040" y="1485"/>
                </a:lnTo>
                <a:lnTo>
                  <a:pt x="12034" y="1440"/>
                </a:lnTo>
                <a:lnTo>
                  <a:pt x="12021" y="1394"/>
                </a:lnTo>
                <a:lnTo>
                  <a:pt x="11995" y="1343"/>
                </a:lnTo>
                <a:lnTo>
                  <a:pt x="11950" y="1271"/>
                </a:lnTo>
                <a:lnTo>
                  <a:pt x="11904" y="1200"/>
                </a:lnTo>
                <a:lnTo>
                  <a:pt x="11839" y="1135"/>
                </a:lnTo>
                <a:lnTo>
                  <a:pt x="11774" y="1077"/>
                </a:lnTo>
                <a:lnTo>
                  <a:pt x="11703" y="1025"/>
                </a:lnTo>
                <a:lnTo>
                  <a:pt x="11625" y="973"/>
                </a:lnTo>
                <a:lnTo>
                  <a:pt x="11548" y="934"/>
                </a:lnTo>
                <a:lnTo>
                  <a:pt x="11457" y="889"/>
                </a:lnTo>
                <a:lnTo>
                  <a:pt x="11366" y="856"/>
                </a:lnTo>
                <a:lnTo>
                  <a:pt x="11275" y="824"/>
                </a:lnTo>
                <a:lnTo>
                  <a:pt x="11178" y="798"/>
                </a:lnTo>
                <a:lnTo>
                  <a:pt x="11074" y="778"/>
                </a:lnTo>
                <a:lnTo>
                  <a:pt x="10977" y="765"/>
                </a:lnTo>
                <a:lnTo>
                  <a:pt x="10873" y="753"/>
                </a:lnTo>
                <a:lnTo>
                  <a:pt x="10769" y="746"/>
                </a:lnTo>
                <a:lnTo>
                  <a:pt x="10666" y="740"/>
                </a:lnTo>
                <a:lnTo>
                  <a:pt x="10555" y="746"/>
                </a:lnTo>
                <a:lnTo>
                  <a:pt x="10439" y="759"/>
                </a:lnTo>
                <a:lnTo>
                  <a:pt x="10316" y="778"/>
                </a:lnTo>
                <a:lnTo>
                  <a:pt x="10192" y="804"/>
                </a:lnTo>
                <a:lnTo>
                  <a:pt x="10069" y="843"/>
                </a:lnTo>
                <a:lnTo>
                  <a:pt x="9940" y="889"/>
                </a:lnTo>
                <a:lnTo>
                  <a:pt x="9810" y="934"/>
                </a:lnTo>
                <a:lnTo>
                  <a:pt x="9680" y="992"/>
                </a:lnTo>
                <a:lnTo>
                  <a:pt x="9544" y="1051"/>
                </a:lnTo>
                <a:lnTo>
                  <a:pt x="9414" y="1122"/>
                </a:lnTo>
                <a:lnTo>
                  <a:pt x="9285" y="1193"/>
                </a:lnTo>
                <a:lnTo>
                  <a:pt x="9155" y="1265"/>
                </a:lnTo>
                <a:lnTo>
                  <a:pt x="8896" y="1427"/>
                </a:lnTo>
                <a:lnTo>
                  <a:pt x="8656" y="1595"/>
                </a:lnTo>
                <a:close/>
                <a:moveTo>
                  <a:pt x="8772" y="4364"/>
                </a:moveTo>
                <a:lnTo>
                  <a:pt x="8779" y="4338"/>
                </a:lnTo>
                <a:lnTo>
                  <a:pt x="8792" y="4312"/>
                </a:lnTo>
                <a:lnTo>
                  <a:pt x="8811" y="4299"/>
                </a:lnTo>
                <a:lnTo>
                  <a:pt x="8831" y="4293"/>
                </a:lnTo>
                <a:lnTo>
                  <a:pt x="8857" y="4293"/>
                </a:lnTo>
                <a:lnTo>
                  <a:pt x="8883" y="4293"/>
                </a:lnTo>
                <a:lnTo>
                  <a:pt x="8909" y="4306"/>
                </a:lnTo>
                <a:lnTo>
                  <a:pt x="8928" y="4318"/>
                </a:lnTo>
                <a:lnTo>
                  <a:pt x="8980" y="4351"/>
                </a:lnTo>
                <a:lnTo>
                  <a:pt x="9019" y="4396"/>
                </a:lnTo>
                <a:lnTo>
                  <a:pt x="9032" y="4422"/>
                </a:lnTo>
                <a:lnTo>
                  <a:pt x="9045" y="4442"/>
                </a:lnTo>
                <a:lnTo>
                  <a:pt x="9051" y="4468"/>
                </a:lnTo>
                <a:lnTo>
                  <a:pt x="9051" y="4487"/>
                </a:lnTo>
                <a:lnTo>
                  <a:pt x="9025" y="4623"/>
                </a:lnTo>
                <a:lnTo>
                  <a:pt x="9006" y="4759"/>
                </a:lnTo>
                <a:lnTo>
                  <a:pt x="8993" y="4902"/>
                </a:lnTo>
                <a:lnTo>
                  <a:pt x="8980" y="5038"/>
                </a:lnTo>
                <a:lnTo>
                  <a:pt x="8973" y="5181"/>
                </a:lnTo>
                <a:lnTo>
                  <a:pt x="8973" y="5323"/>
                </a:lnTo>
                <a:lnTo>
                  <a:pt x="8973" y="5466"/>
                </a:lnTo>
                <a:lnTo>
                  <a:pt x="8980" y="5615"/>
                </a:lnTo>
                <a:lnTo>
                  <a:pt x="8993" y="5758"/>
                </a:lnTo>
                <a:lnTo>
                  <a:pt x="9006" y="5900"/>
                </a:lnTo>
                <a:lnTo>
                  <a:pt x="9032" y="6050"/>
                </a:lnTo>
                <a:lnTo>
                  <a:pt x="9058" y="6192"/>
                </a:lnTo>
                <a:lnTo>
                  <a:pt x="9090" y="6341"/>
                </a:lnTo>
                <a:lnTo>
                  <a:pt x="9129" y="6484"/>
                </a:lnTo>
                <a:lnTo>
                  <a:pt x="9174" y="6633"/>
                </a:lnTo>
                <a:lnTo>
                  <a:pt x="9233" y="6776"/>
                </a:lnTo>
                <a:lnTo>
                  <a:pt x="9239" y="6802"/>
                </a:lnTo>
                <a:lnTo>
                  <a:pt x="9239" y="6821"/>
                </a:lnTo>
                <a:lnTo>
                  <a:pt x="9233" y="6847"/>
                </a:lnTo>
                <a:lnTo>
                  <a:pt x="9226" y="6867"/>
                </a:lnTo>
                <a:lnTo>
                  <a:pt x="9200" y="6912"/>
                </a:lnTo>
                <a:lnTo>
                  <a:pt x="9168" y="6944"/>
                </a:lnTo>
                <a:lnTo>
                  <a:pt x="9149" y="6957"/>
                </a:lnTo>
                <a:lnTo>
                  <a:pt x="9129" y="6964"/>
                </a:lnTo>
                <a:lnTo>
                  <a:pt x="9103" y="6970"/>
                </a:lnTo>
                <a:lnTo>
                  <a:pt x="9084" y="6970"/>
                </a:lnTo>
                <a:lnTo>
                  <a:pt x="9058" y="6964"/>
                </a:lnTo>
                <a:lnTo>
                  <a:pt x="9038" y="6957"/>
                </a:lnTo>
                <a:lnTo>
                  <a:pt x="9019" y="6938"/>
                </a:lnTo>
                <a:lnTo>
                  <a:pt x="9006" y="6918"/>
                </a:lnTo>
                <a:lnTo>
                  <a:pt x="8915" y="6776"/>
                </a:lnTo>
                <a:lnTo>
                  <a:pt x="8837" y="6627"/>
                </a:lnTo>
                <a:lnTo>
                  <a:pt x="8772" y="6478"/>
                </a:lnTo>
                <a:lnTo>
                  <a:pt x="8721" y="6328"/>
                </a:lnTo>
                <a:lnTo>
                  <a:pt x="8675" y="6173"/>
                </a:lnTo>
                <a:lnTo>
                  <a:pt x="8643" y="6017"/>
                </a:lnTo>
                <a:lnTo>
                  <a:pt x="8617" y="5862"/>
                </a:lnTo>
                <a:lnTo>
                  <a:pt x="8604" y="5706"/>
                </a:lnTo>
                <a:lnTo>
                  <a:pt x="8597" y="5544"/>
                </a:lnTo>
                <a:lnTo>
                  <a:pt x="8604" y="5382"/>
                </a:lnTo>
                <a:lnTo>
                  <a:pt x="8610" y="5220"/>
                </a:lnTo>
                <a:lnTo>
                  <a:pt x="8630" y="5051"/>
                </a:lnTo>
                <a:lnTo>
                  <a:pt x="8656" y="4883"/>
                </a:lnTo>
                <a:lnTo>
                  <a:pt x="8688" y="4714"/>
                </a:lnTo>
                <a:lnTo>
                  <a:pt x="8727" y="4539"/>
                </a:lnTo>
                <a:lnTo>
                  <a:pt x="8772" y="4364"/>
                </a:lnTo>
                <a:close/>
                <a:moveTo>
                  <a:pt x="921" y="3203"/>
                </a:moveTo>
                <a:lnTo>
                  <a:pt x="914" y="3164"/>
                </a:lnTo>
                <a:lnTo>
                  <a:pt x="908" y="3132"/>
                </a:lnTo>
                <a:lnTo>
                  <a:pt x="914" y="3100"/>
                </a:lnTo>
                <a:lnTo>
                  <a:pt x="921" y="3067"/>
                </a:lnTo>
                <a:lnTo>
                  <a:pt x="934" y="3041"/>
                </a:lnTo>
                <a:lnTo>
                  <a:pt x="953" y="3015"/>
                </a:lnTo>
                <a:lnTo>
                  <a:pt x="972" y="2989"/>
                </a:lnTo>
                <a:lnTo>
                  <a:pt x="992" y="2976"/>
                </a:lnTo>
                <a:lnTo>
                  <a:pt x="1018" y="2963"/>
                </a:lnTo>
                <a:lnTo>
                  <a:pt x="1044" y="2950"/>
                </a:lnTo>
                <a:lnTo>
                  <a:pt x="1063" y="2944"/>
                </a:lnTo>
                <a:lnTo>
                  <a:pt x="1089" y="2944"/>
                </a:lnTo>
                <a:lnTo>
                  <a:pt x="1109" y="2950"/>
                </a:lnTo>
                <a:lnTo>
                  <a:pt x="1128" y="2963"/>
                </a:lnTo>
                <a:lnTo>
                  <a:pt x="1147" y="2983"/>
                </a:lnTo>
                <a:lnTo>
                  <a:pt x="1160" y="3009"/>
                </a:lnTo>
                <a:lnTo>
                  <a:pt x="1238" y="3236"/>
                </a:lnTo>
                <a:lnTo>
                  <a:pt x="1303" y="3463"/>
                </a:lnTo>
                <a:lnTo>
                  <a:pt x="1355" y="3690"/>
                </a:lnTo>
                <a:lnTo>
                  <a:pt x="1394" y="3910"/>
                </a:lnTo>
                <a:lnTo>
                  <a:pt x="1420" y="4137"/>
                </a:lnTo>
                <a:lnTo>
                  <a:pt x="1433" y="4357"/>
                </a:lnTo>
                <a:lnTo>
                  <a:pt x="1439" y="4578"/>
                </a:lnTo>
                <a:lnTo>
                  <a:pt x="1426" y="4798"/>
                </a:lnTo>
                <a:lnTo>
                  <a:pt x="1407" y="5019"/>
                </a:lnTo>
                <a:lnTo>
                  <a:pt x="1381" y="5233"/>
                </a:lnTo>
                <a:lnTo>
                  <a:pt x="1342" y="5447"/>
                </a:lnTo>
                <a:lnTo>
                  <a:pt x="1297" y="5661"/>
                </a:lnTo>
                <a:lnTo>
                  <a:pt x="1245" y="5868"/>
                </a:lnTo>
                <a:lnTo>
                  <a:pt x="1180" y="6076"/>
                </a:lnTo>
                <a:lnTo>
                  <a:pt x="1109" y="6283"/>
                </a:lnTo>
                <a:lnTo>
                  <a:pt x="1031" y="6484"/>
                </a:lnTo>
                <a:lnTo>
                  <a:pt x="1018" y="6510"/>
                </a:lnTo>
                <a:lnTo>
                  <a:pt x="1005" y="6523"/>
                </a:lnTo>
                <a:lnTo>
                  <a:pt x="985" y="6536"/>
                </a:lnTo>
                <a:lnTo>
                  <a:pt x="972" y="6536"/>
                </a:lnTo>
                <a:lnTo>
                  <a:pt x="953" y="6536"/>
                </a:lnTo>
                <a:lnTo>
                  <a:pt x="934" y="6523"/>
                </a:lnTo>
                <a:lnTo>
                  <a:pt x="914" y="6510"/>
                </a:lnTo>
                <a:lnTo>
                  <a:pt x="895" y="6490"/>
                </a:lnTo>
                <a:lnTo>
                  <a:pt x="862" y="6452"/>
                </a:lnTo>
                <a:lnTo>
                  <a:pt x="836" y="6406"/>
                </a:lnTo>
                <a:lnTo>
                  <a:pt x="830" y="6380"/>
                </a:lnTo>
                <a:lnTo>
                  <a:pt x="823" y="6354"/>
                </a:lnTo>
                <a:lnTo>
                  <a:pt x="823" y="6335"/>
                </a:lnTo>
                <a:lnTo>
                  <a:pt x="823" y="6315"/>
                </a:lnTo>
                <a:lnTo>
                  <a:pt x="882" y="6127"/>
                </a:lnTo>
                <a:lnTo>
                  <a:pt x="927" y="5933"/>
                </a:lnTo>
                <a:lnTo>
                  <a:pt x="972" y="5738"/>
                </a:lnTo>
                <a:lnTo>
                  <a:pt x="1018" y="5550"/>
                </a:lnTo>
                <a:lnTo>
                  <a:pt x="1050" y="5356"/>
                </a:lnTo>
                <a:lnTo>
                  <a:pt x="1083" y="5161"/>
                </a:lnTo>
                <a:lnTo>
                  <a:pt x="1102" y="4973"/>
                </a:lnTo>
                <a:lnTo>
                  <a:pt x="1122" y="4779"/>
                </a:lnTo>
                <a:lnTo>
                  <a:pt x="1128" y="4584"/>
                </a:lnTo>
                <a:lnTo>
                  <a:pt x="1128" y="4390"/>
                </a:lnTo>
                <a:lnTo>
                  <a:pt x="1122" y="4195"/>
                </a:lnTo>
                <a:lnTo>
                  <a:pt x="1102" y="4001"/>
                </a:lnTo>
                <a:lnTo>
                  <a:pt x="1076" y="3800"/>
                </a:lnTo>
                <a:lnTo>
                  <a:pt x="1037" y="3605"/>
                </a:lnTo>
                <a:lnTo>
                  <a:pt x="985" y="3404"/>
                </a:lnTo>
                <a:lnTo>
                  <a:pt x="921" y="3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dist="107763" dir="13500000" algn="ctr" rotWithShape="0">
              <a:srgbClr val="6633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>
            <a:extLst>
              <a:ext uri="{FF2B5EF4-FFF2-40B4-BE49-F238E27FC236}">
                <a16:creationId xmlns:a16="http://schemas.microsoft.com/office/drawing/2014/main" id="{E24102B6-9AB1-402D-AC7E-FC96CB575A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914400"/>
            <a:ext cx="8229600" cy="4648200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(ЕГЭ):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(профильный),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обществознание, информатика, физика (по выбору учащегося)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на профиль «Статистика и управление данными» выделено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бюджетных мест.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Freeform 14" descr="Песок">
            <a:extLst>
              <a:ext uri="{FF2B5EF4-FFF2-40B4-BE49-F238E27FC236}">
                <a16:creationId xmlns:a16="http://schemas.microsoft.com/office/drawing/2014/main" id="{B2BE849F-3CE7-47BA-8549-FE9D4AF303C9}"/>
              </a:ext>
            </a:extLst>
          </p:cNvPr>
          <p:cNvSpPr>
            <a:spLocks noEditPoints="1"/>
          </p:cNvSpPr>
          <p:nvPr/>
        </p:nvSpPr>
        <p:spPr bwMode="auto">
          <a:xfrm>
            <a:off x="9982200" y="228600"/>
            <a:ext cx="457200" cy="685800"/>
          </a:xfrm>
          <a:custGeom>
            <a:avLst/>
            <a:gdLst>
              <a:gd name="T0" fmla="*/ 2147483646 w 12040"/>
              <a:gd name="T1" fmla="*/ 2147483646 h 10095"/>
              <a:gd name="T2" fmla="*/ 2147483646 w 12040"/>
              <a:gd name="T3" fmla="*/ 2147483646 h 10095"/>
              <a:gd name="T4" fmla="*/ 2147483646 w 12040"/>
              <a:gd name="T5" fmla="*/ 2147483646 h 10095"/>
              <a:gd name="T6" fmla="*/ 2147483646 w 12040"/>
              <a:gd name="T7" fmla="*/ 2147483646 h 10095"/>
              <a:gd name="T8" fmla="*/ 2147483646 w 12040"/>
              <a:gd name="T9" fmla="*/ 2147483646 h 10095"/>
              <a:gd name="T10" fmla="*/ 2147483646 w 12040"/>
              <a:gd name="T11" fmla="*/ 2147483646 h 10095"/>
              <a:gd name="T12" fmla="*/ 2147483646 w 12040"/>
              <a:gd name="T13" fmla="*/ 2147483646 h 10095"/>
              <a:gd name="T14" fmla="*/ 2147483646 w 12040"/>
              <a:gd name="T15" fmla="*/ 2147483646 h 10095"/>
              <a:gd name="T16" fmla="*/ 2147483646 w 12040"/>
              <a:gd name="T17" fmla="*/ 2147483646 h 10095"/>
              <a:gd name="T18" fmla="*/ 2147483646 w 12040"/>
              <a:gd name="T19" fmla="*/ 2147483646 h 10095"/>
              <a:gd name="T20" fmla="*/ 2147483646 w 12040"/>
              <a:gd name="T21" fmla="*/ 2147483646 h 10095"/>
              <a:gd name="T22" fmla="*/ 2147483646 w 12040"/>
              <a:gd name="T23" fmla="*/ 2147483646 h 10095"/>
              <a:gd name="T24" fmla="*/ 2147483646 w 12040"/>
              <a:gd name="T25" fmla="*/ 2147483646 h 10095"/>
              <a:gd name="T26" fmla="*/ 2147483646 w 12040"/>
              <a:gd name="T27" fmla="*/ 2147483646 h 10095"/>
              <a:gd name="T28" fmla="*/ 2147483646 w 12040"/>
              <a:gd name="T29" fmla="*/ 2147483646 h 10095"/>
              <a:gd name="T30" fmla="*/ 2147483646 w 12040"/>
              <a:gd name="T31" fmla="*/ 2147483646 h 10095"/>
              <a:gd name="T32" fmla="*/ 2147483646 w 12040"/>
              <a:gd name="T33" fmla="*/ 2147483646 h 10095"/>
              <a:gd name="T34" fmla="*/ 2147483646 w 12040"/>
              <a:gd name="T35" fmla="*/ 2147483646 h 10095"/>
              <a:gd name="T36" fmla="*/ 2147483646 w 12040"/>
              <a:gd name="T37" fmla="*/ 2147483646 h 10095"/>
              <a:gd name="T38" fmla="*/ 2147483646 w 12040"/>
              <a:gd name="T39" fmla="*/ 2147483646 h 10095"/>
              <a:gd name="T40" fmla="*/ 2147483646 w 12040"/>
              <a:gd name="T41" fmla="*/ 2147483646 h 10095"/>
              <a:gd name="T42" fmla="*/ 2147483646 w 12040"/>
              <a:gd name="T43" fmla="*/ 2147483646 h 10095"/>
              <a:gd name="T44" fmla="*/ 2147483646 w 12040"/>
              <a:gd name="T45" fmla="*/ 2147483646 h 10095"/>
              <a:gd name="T46" fmla="*/ 2147483646 w 12040"/>
              <a:gd name="T47" fmla="*/ 2147483646 h 10095"/>
              <a:gd name="T48" fmla="*/ 2147483646 w 12040"/>
              <a:gd name="T49" fmla="*/ 2147483646 h 10095"/>
              <a:gd name="T50" fmla="*/ 2147483646 w 12040"/>
              <a:gd name="T51" fmla="*/ 2147483646 h 10095"/>
              <a:gd name="T52" fmla="*/ 2147483646 w 12040"/>
              <a:gd name="T53" fmla="*/ 2147483646 h 10095"/>
              <a:gd name="T54" fmla="*/ 2147483646 w 12040"/>
              <a:gd name="T55" fmla="*/ 2147483646 h 10095"/>
              <a:gd name="T56" fmla="*/ 2147483646 w 12040"/>
              <a:gd name="T57" fmla="*/ 2147483646 h 10095"/>
              <a:gd name="T58" fmla="*/ 2147483646 w 12040"/>
              <a:gd name="T59" fmla="*/ 2147483646 h 10095"/>
              <a:gd name="T60" fmla="*/ 2147483646 w 12040"/>
              <a:gd name="T61" fmla="*/ 2147483646 h 10095"/>
              <a:gd name="T62" fmla="*/ 2147483646 w 12040"/>
              <a:gd name="T63" fmla="*/ 2147483646 h 10095"/>
              <a:gd name="T64" fmla="*/ 2147483646 w 12040"/>
              <a:gd name="T65" fmla="*/ 2147483646 h 10095"/>
              <a:gd name="T66" fmla="*/ 2147483646 w 12040"/>
              <a:gd name="T67" fmla="*/ 2147483646 h 10095"/>
              <a:gd name="T68" fmla="*/ 2147483646 w 12040"/>
              <a:gd name="T69" fmla="*/ 2147483646 h 10095"/>
              <a:gd name="T70" fmla="*/ 2147483646 w 12040"/>
              <a:gd name="T71" fmla="*/ 2147483646 h 10095"/>
              <a:gd name="T72" fmla="*/ 2147483646 w 12040"/>
              <a:gd name="T73" fmla="*/ 2147483646 h 10095"/>
              <a:gd name="T74" fmla="*/ 2147483646 w 12040"/>
              <a:gd name="T75" fmla="*/ 2147483646 h 10095"/>
              <a:gd name="T76" fmla="*/ 2147483646 w 12040"/>
              <a:gd name="T77" fmla="*/ 2147483646 h 10095"/>
              <a:gd name="T78" fmla="*/ 2147483646 w 12040"/>
              <a:gd name="T79" fmla="*/ 2147483646 h 10095"/>
              <a:gd name="T80" fmla="*/ 2147483646 w 12040"/>
              <a:gd name="T81" fmla="*/ 2147483646 h 10095"/>
              <a:gd name="T82" fmla="*/ 2147483646 w 12040"/>
              <a:gd name="T83" fmla="*/ 2147483646 h 10095"/>
              <a:gd name="T84" fmla="*/ 2147483646 w 12040"/>
              <a:gd name="T85" fmla="*/ 2147483646 h 10095"/>
              <a:gd name="T86" fmla="*/ 2147483646 w 12040"/>
              <a:gd name="T87" fmla="*/ 2147483646 h 10095"/>
              <a:gd name="T88" fmla="*/ 2147483646 w 12040"/>
              <a:gd name="T89" fmla="*/ 2147483646 h 10095"/>
              <a:gd name="T90" fmla="*/ 2147483646 w 12040"/>
              <a:gd name="T91" fmla="*/ 2147483646 h 10095"/>
              <a:gd name="T92" fmla="*/ 2147483646 w 12040"/>
              <a:gd name="T93" fmla="*/ 2147483646 h 10095"/>
              <a:gd name="T94" fmla="*/ 2147483646 w 12040"/>
              <a:gd name="T95" fmla="*/ 2147483646 h 10095"/>
              <a:gd name="T96" fmla="*/ 2147483646 w 12040"/>
              <a:gd name="T97" fmla="*/ 2147483646 h 10095"/>
              <a:gd name="T98" fmla="*/ 2147483646 w 12040"/>
              <a:gd name="T99" fmla="*/ 2147483646 h 10095"/>
              <a:gd name="T100" fmla="*/ 2147483646 w 12040"/>
              <a:gd name="T101" fmla="*/ 2147483646 h 10095"/>
              <a:gd name="T102" fmla="*/ 2147483646 w 12040"/>
              <a:gd name="T103" fmla="*/ 2147483646 h 10095"/>
              <a:gd name="T104" fmla="*/ 2147483646 w 12040"/>
              <a:gd name="T105" fmla="*/ 2147483646 h 10095"/>
              <a:gd name="T106" fmla="*/ 2147483646 w 12040"/>
              <a:gd name="T107" fmla="*/ 2147483646 h 10095"/>
              <a:gd name="T108" fmla="*/ 2147483646 w 12040"/>
              <a:gd name="T109" fmla="*/ 2147483646 h 10095"/>
              <a:gd name="T110" fmla="*/ 2147483646 w 12040"/>
              <a:gd name="T111" fmla="*/ 2147483646 h 10095"/>
              <a:gd name="T112" fmla="*/ 2147483646 w 12040"/>
              <a:gd name="T113" fmla="*/ 2147483646 h 10095"/>
              <a:gd name="T114" fmla="*/ 2147483646 w 12040"/>
              <a:gd name="T115" fmla="*/ 2147483646 h 10095"/>
              <a:gd name="T116" fmla="*/ 2147483646 w 12040"/>
              <a:gd name="T117" fmla="*/ 2147483646 h 10095"/>
              <a:gd name="T118" fmla="*/ 2147483646 w 12040"/>
              <a:gd name="T119" fmla="*/ 2147483646 h 10095"/>
              <a:gd name="T120" fmla="*/ 2147483646 w 12040"/>
              <a:gd name="T121" fmla="*/ 2147483646 h 10095"/>
              <a:gd name="T122" fmla="*/ 2147483646 w 12040"/>
              <a:gd name="T123" fmla="*/ 2147483646 h 10095"/>
              <a:gd name="T124" fmla="*/ 2147483646 w 12040"/>
              <a:gd name="T125" fmla="*/ 2147483646 h 100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040" h="10095">
                <a:moveTo>
                  <a:pt x="8656" y="1595"/>
                </a:moveTo>
                <a:lnTo>
                  <a:pt x="8571" y="1498"/>
                </a:lnTo>
                <a:lnTo>
                  <a:pt x="8487" y="1401"/>
                </a:lnTo>
                <a:lnTo>
                  <a:pt x="8396" y="1310"/>
                </a:lnTo>
                <a:lnTo>
                  <a:pt x="8306" y="1226"/>
                </a:lnTo>
                <a:lnTo>
                  <a:pt x="8215" y="1142"/>
                </a:lnTo>
                <a:lnTo>
                  <a:pt x="8118" y="1057"/>
                </a:lnTo>
                <a:lnTo>
                  <a:pt x="8020" y="979"/>
                </a:lnTo>
                <a:lnTo>
                  <a:pt x="7917" y="902"/>
                </a:lnTo>
                <a:lnTo>
                  <a:pt x="7716" y="759"/>
                </a:lnTo>
                <a:lnTo>
                  <a:pt x="7502" y="629"/>
                </a:lnTo>
                <a:lnTo>
                  <a:pt x="7281" y="506"/>
                </a:lnTo>
                <a:lnTo>
                  <a:pt x="7048" y="402"/>
                </a:lnTo>
                <a:lnTo>
                  <a:pt x="6814" y="305"/>
                </a:lnTo>
                <a:lnTo>
                  <a:pt x="6574" y="221"/>
                </a:lnTo>
                <a:lnTo>
                  <a:pt x="6335" y="156"/>
                </a:lnTo>
                <a:lnTo>
                  <a:pt x="6082" y="98"/>
                </a:lnTo>
                <a:lnTo>
                  <a:pt x="5829" y="52"/>
                </a:lnTo>
                <a:lnTo>
                  <a:pt x="5569" y="26"/>
                </a:lnTo>
                <a:lnTo>
                  <a:pt x="5440" y="13"/>
                </a:lnTo>
                <a:lnTo>
                  <a:pt x="5310" y="7"/>
                </a:lnTo>
                <a:lnTo>
                  <a:pt x="5180" y="0"/>
                </a:lnTo>
                <a:lnTo>
                  <a:pt x="5044" y="0"/>
                </a:lnTo>
                <a:lnTo>
                  <a:pt x="4791" y="13"/>
                </a:lnTo>
                <a:lnTo>
                  <a:pt x="4539" y="33"/>
                </a:lnTo>
                <a:lnTo>
                  <a:pt x="4292" y="59"/>
                </a:lnTo>
                <a:lnTo>
                  <a:pt x="4046" y="104"/>
                </a:lnTo>
                <a:lnTo>
                  <a:pt x="3806" y="156"/>
                </a:lnTo>
                <a:lnTo>
                  <a:pt x="3566" y="221"/>
                </a:lnTo>
                <a:lnTo>
                  <a:pt x="3333" y="292"/>
                </a:lnTo>
                <a:lnTo>
                  <a:pt x="3106" y="376"/>
                </a:lnTo>
                <a:lnTo>
                  <a:pt x="2885" y="467"/>
                </a:lnTo>
                <a:lnTo>
                  <a:pt x="2665" y="571"/>
                </a:lnTo>
                <a:lnTo>
                  <a:pt x="2451" y="688"/>
                </a:lnTo>
                <a:lnTo>
                  <a:pt x="2243" y="811"/>
                </a:lnTo>
                <a:lnTo>
                  <a:pt x="2042" y="941"/>
                </a:lnTo>
                <a:lnTo>
                  <a:pt x="1854" y="1083"/>
                </a:lnTo>
                <a:lnTo>
                  <a:pt x="1666" y="1232"/>
                </a:lnTo>
                <a:lnTo>
                  <a:pt x="1491" y="1394"/>
                </a:lnTo>
                <a:lnTo>
                  <a:pt x="1316" y="1563"/>
                </a:lnTo>
                <a:lnTo>
                  <a:pt x="1154" y="1738"/>
                </a:lnTo>
                <a:lnTo>
                  <a:pt x="1005" y="1920"/>
                </a:lnTo>
                <a:lnTo>
                  <a:pt x="862" y="2114"/>
                </a:lnTo>
                <a:lnTo>
                  <a:pt x="726" y="2315"/>
                </a:lnTo>
                <a:lnTo>
                  <a:pt x="603" y="2523"/>
                </a:lnTo>
                <a:lnTo>
                  <a:pt x="493" y="2736"/>
                </a:lnTo>
                <a:lnTo>
                  <a:pt x="389" y="2957"/>
                </a:lnTo>
                <a:lnTo>
                  <a:pt x="298" y="3184"/>
                </a:lnTo>
                <a:lnTo>
                  <a:pt x="214" y="3417"/>
                </a:lnTo>
                <a:lnTo>
                  <a:pt x="149" y="3664"/>
                </a:lnTo>
                <a:lnTo>
                  <a:pt x="91" y="3910"/>
                </a:lnTo>
                <a:lnTo>
                  <a:pt x="52" y="4163"/>
                </a:lnTo>
                <a:lnTo>
                  <a:pt x="19" y="4429"/>
                </a:lnTo>
                <a:lnTo>
                  <a:pt x="6" y="4695"/>
                </a:lnTo>
                <a:lnTo>
                  <a:pt x="0" y="4967"/>
                </a:lnTo>
                <a:lnTo>
                  <a:pt x="13" y="5220"/>
                </a:lnTo>
                <a:lnTo>
                  <a:pt x="39" y="5473"/>
                </a:lnTo>
                <a:lnTo>
                  <a:pt x="71" y="5725"/>
                </a:lnTo>
                <a:lnTo>
                  <a:pt x="123" y="5972"/>
                </a:lnTo>
                <a:lnTo>
                  <a:pt x="181" y="6212"/>
                </a:lnTo>
                <a:lnTo>
                  <a:pt x="259" y="6458"/>
                </a:lnTo>
                <a:lnTo>
                  <a:pt x="343" y="6691"/>
                </a:lnTo>
                <a:lnTo>
                  <a:pt x="434" y="6925"/>
                </a:lnTo>
                <a:lnTo>
                  <a:pt x="544" y="7152"/>
                </a:lnTo>
                <a:lnTo>
                  <a:pt x="661" y="7372"/>
                </a:lnTo>
                <a:lnTo>
                  <a:pt x="791" y="7593"/>
                </a:lnTo>
                <a:lnTo>
                  <a:pt x="927" y="7800"/>
                </a:lnTo>
                <a:lnTo>
                  <a:pt x="1070" y="8008"/>
                </a:lnTo>
                <a:lnTo>
                  <a:pt x="1232" y="8202"/>
                </a:lnTo>
                <a:lnTo>
                  <a:pt x="1394" y="8390"/>
                </a:lnTo>
                <a:lnTo>
                  <a:pt x="1569" y="8572"/>
                </a:lnTo>
                <a:lnTo>
                  <a:pt x="1750" y="8747"/>
                </a:lnTo>
                <a:lnTo>
                  <a:pt x="1938" y="8915"/>
                </a:lnTo>
                <a:lnTo>
                  <a:pt x="2133" y="9071"/>
                </a:lnTo>
                <a:lnTo>
                  <a:pt x="2340" y="9214"/>
                </a:lnTo>
                <a:lnTo>
                  <a:pt x="2554" y="9350"/>
                </a:lnTo>
                <a:lnTo>
                  <a:pt x="2768" y="9479"/>
                </a:lnTo>
                <a:lnTo>
                  <a:pt x="2995" y="9596"/>
                </a:lnTo>
                <a:lnTo>
                  <a:pt x="3222" y="9700"/>
                </a:lnTo>
                <a:lnTo>
                  <a:pt x="3462" y="9797"/>
                </a:lnTo>
                <a:lnTo>
                  <a:pt x="3702" y="9875"/>
                </a:lnTo>
                <a:lnTo>
                  <a:pt x="3948" y="9946"/>
                </a:lnTo>
                <a:lnTo>
                  <a:pt x="4195" y="10005"/>
                </a:lnTo>
                <a:lnTo>
                  <a:pt x="4454" y="10043"/>
                </a:lnTo>
                <a:lnTo>
                  <a:pt x="4707" y="10076"/>
                </a:lnTo>
                <a:lnTo>
                  <a:pt x="4973" y="10089"/>
                </a:lnTo>
                <a:lnTo>
                  <a:pt x="5239" y="10095"/>
                </a:lnTo>
                <a:lnTo>
                  <a:pt x="5459" y="10082"/>
                </a:lnTo>
                <a:lnTo>
                  <a:pt x="5686" y="10056"/>
                </a:lnTo>
                <a:lnTo>
                  <a:pt x="5907" y="10024"/>
                </a:lnTo>
                <a:lnTo>
                  <a:pt x="6127" y="9979"/>
                </a:lnTo>
                <a:lnTo>
                  <a:pt x="6347" y="9927"/>
                </a:lnTo>
                <a:lnTo>
                  <a:pt x="6568" y="9855"/>
                </a:lnTo>
                <a:lnTo>
                  <a:pt x="6782" y="9784"/>
                </a:lnTo>
                <a:lnTo>
                  <a:pt x="6989" y="9693"/>
                </a:lnTo>
                <a:lnTo>
                  <a:pt x="7203" y="9603"/>
                </a:lnTo>
                <a:lnTo>
                  <a:pt x="7404" y="9499"/>
                </a:lnTo>
                <a:lnTo>
                  <a:pt x="7605" y="9382"/>
                </a:lnTo>
                <a:lnTo>
                  <a:pt x="7800" y="9265"/>
                </a:lnTo>
                <a:lnTo>
                  <a:pt x="7988" y="9136"/>
                </a:lnTo>
                <a:lnTo>
                  <a:pt x="8169" y="9000"/>
                </a:lnTo>
                <a:lnTo>
                  <a:pt x="8345" y="8857"/>
                </a:lnTo>
                <a:lnTo>
                  <a:pt x="8520" y="8714"/>
                </a:lnTo>
                <a:lnTo>
                  <a:pt x="8682" y="8559"/>
                </a:lnTo>
                <a:lnTo>
                  <a:pt x="8837" y="8397"/>
                </a:lnTo>
                <a:lnTo>
                  <a:pt x="8986" y="8235"/>
                </a:lnTo>
                <a:lnTo>
                  <a:pt x="9123" y="8060"/>
                </a:lnTo>
                <a:lnTo>
                  <a:pt x="9252" y="7891"/>
                </a:lnTo>
                <a:lnTo>
                  <a:pt x="9375" y="7709"/>
                </a:lnTo>
                <a:lnTo>
                  <a:pt x="9486" y="7528"/>
                </a:lnTo>
                <a:lnTo>
                  <a:pt x="9589" y="7340"/>
                </a:lnTo>
                <a:lnTo>
                  <a:pt x="9680" y="7152"/>
                </a:lnTo>
                <a:lnTo>
                  <a:pt x="9764" y="6964"/>
                </a:lnTo>
                <a:lnTo>
                  <a:pt x="9836" y="6769"/>
                </a:lnTo>
                <a:lnTo>
                  <a:pt x="9894" y="6575"/>
                </a:lnTo>
                <a:lnTo>
                  <a:pt x="9940" y="6374"/>
                </a:lnTo>
                <a:lnTo>
                  <a:pt x="9972" y="6179"/>
                </a:lnTo>
                <a:lnTo>
                  <a:pt x="9991" y="5978"/>
                </a:lnTo>
                <a:lnTo>
                  <a:pt x="9998" y="5784"/>
                </a:lnTo>
                <a:lnTo>
                  <a:pt x="9991" y="5635"/>
                </a:lnTo>
                <a:lnTo>
                  <a:pt x="9978" y="5492"/>
                </a:lnTo>
                <a:lnTo>
                  <a:pt x="9959" y="5349"/>
                </a:lnTo>
                <a:lnTo>
                  <a:pt x="9927" y="5207"/>
                </a:lnTo>
                <a:lnTo>
                  <a:pt x="9894" y="5071"/>
                </a:lnTo>
                <a:lnTo>
                  <a:pt x="9849" y="4941"/>
                </a:lnTo>
                <a:lnTo>
                  <a:pt x="9790" y="4805"/>
                </a:lnTo>
                <a:lnTo>
                  <a:pt x="9732" y="4682"/>
                </a:lnTo>
                <a:lnTo>
                  <a:pt x="9667" y="4552"/>
                </a:lnTo>
                <a:lnTo>
                  <a:pt x="9589" y="4429"/>
                </a:lnTo>
                <a:lnTo>
                  <a:pt x="9512" y="4312"/>
                </a:lnTo>
                <a:lnTo>
                  <a:pt x="9421" y="4195"/>
                </a:lnTo>
                <a:lnTo>
                  <a:pt x="9324" y="4085"/>
                </a:lnTo>
                <a:lnTo>
                  <a:pt x="9226" y="3981"/>
                </a:lnTo>
                <a:lnTo>
                  <a:pt x="9116" y="3878"/>
                </a:lnTo>
                <a:lnTo>
                  <a:pt x="9006" y="3774"/>
                </a:lnTo>
                <a:lnTo>
                  <a:pt x="8889" y="3677"/>
                </a:lnTo>
                <a:lnTo>
                  <a:pt x="8766" y="3586"/>
                </a:lnTo>
                <a:lnTo>
                  <a:pt x="8636" y="3502"/>
                </a:lnTo>
                <a:lnTo>
                  <a:pt x="8507" y="3417"/>
                </a:lnTo>
                <a:lnTo>
                  <a:pt x="8364" y="3339"/>
                </a:lnTo>
                <a:lnTo>
                  <a:pt x="8228" y="3268"/>
                </a:lnTo>
                <a:lnTo>
                  <a:pt x="8079" y="3203"/>
                </a:lnTo>
                <a:lnTo>
                  <a:pt x="7930" y="3138"/>
                </a:lnTo>
                <a:lnTo>
                  <a:pt x="7774" y="3080"/>
                </a:lnTo>
                <a:lnTo>
                  <a:pt x="7612" y="3028"/>
                </a:lnTo>
                <a:lnTo>
                  <a:pt x="7456" y="2983"/>
                </a:lnTo>
                <a:lnTo>
                  <a:pt x="7288" y="2944"/>
                </a:lnTo>
                <a:lnTo>
                  <a:pt x="7119" y="2912"/>
                </a:lnTo>
                <a:lnTo>
                  <a:pt x="6950" y="2879"/>
                </a:lnTo>
                <a:lnTo>
                  <a:pt x="6775" y="2860"/>
                </a:lnTo>
                <a:lnTo>
                  <a:pt x="6600" y="2840"/>
                </a:lnTo>
                <a:lnTo>
                  <a:pt x="6419" y="2827"/>
                </a:lnTo>
                <a:lnTo>
                  <a:pt x="6244" y="2834"/>
                </a:lnTo>
                <a:lnTo>
                  <a:pt x="6069" y="2840"/>
                </a:lnTo>
                <a:lnTo>
                  <a:pt x="5900" y="2860"/>
                </a:lnTo>
                <a:lnTo>
                  <a:pt x="5732" y="2886"/>
                </a:lnTo>
                <a:lnTo>
                  <a:pt x="5576" y="2925"/>
                </a:lnTo>
                <a:lnTo>
                  <a:pt x="5427" y="2963"/>
                </a:lnTo>
                <a:lnTo>
                  <a:pt x="5284" y="3015"/>
                </a:lnTo>
                <a:lnTo>
                  <a:pt x="5154" y="3074"/>
                </a:lnTo>
                <a:lnTo>
                  <a:pt x="5031" y="3138"/>
                </a:lnTo>
                <a:lnTo>
                  <a:pt x="4921" y="3210"/>
                </a:lnTo>
                <a:lnTo>
                  <a:pt x="4824" y="3294"/>
                </a:lnTo>
                <a:lnTo>
                  <a:pt x="4785" y="3333"/>
                </a:lnTo>
                <a:lnTo>
                  <a:pt x="4746" y="3378"/>
                </a:lnTo>
                <a:lnTo>
                  <a:pt x="4707" y="3417"/>
                </a:lnTo>
                <a:lnTo>
                  <a:pt x="4675" y="3469"/>
                </a:lnTo>
                <a:lnTo>
                  <a:pt x="4649" y="3515"/>
                </a:lnTo>
                <a:lnTo>
                  <a:pt x="4629" y="3560"/>
                </a:lnTo>
                <a:lnTo>
                  <a:pt x="4610" y="3612"/>
                </a:lnTo>
                <a:lnTo>
                  <a:pt x="4597" y="3664"/>
                </a:lnTo>
                <a:lnTo>
                  <a:pt x="4584" y="3741"/>
                </a:lnTo>
                <a:lnTo>
                  <a:pt x="4577" y="3813"/>
                </a:lnTo>
                <a:lnTo>
                  <a:pt x="4584" y="3878"/>
                </a:lnTo>
                <a:lnTo>
                  <a:pt x="4597" y="3949"/>
                </a:lnTo>
                <a:lnTo>
                  <a:pt x="4610" y="4007"/>
                </a:lnTo>
                <a:lnTo>
                  <a:pt x="4636" y="4066"/>
                </a:lnTo>
                <a:lnTo>
                  <a:pt x="4668" y="4117"/>
                </a:lnTo>
                <a:lnTo>
                  <a:pt x="4701" y="4169"/>
                </a:lnTo>
                <a:lnTo>
                  <a:pt x="4746" y="4208"/>
                </a:lnTo>
                <a:lnTo>
                  <a:pt x="4791" y="4247"/>
                </a:lnTo>
                <a:lnTo>
                  <a:pt x="4843" y="4280"/>
                </a:lnTo>
                <a:lnTo>
                  <a:pt x="4895" y="4312"/>
                </a:lnTo>
                <a:lnTo>
                  <a:pt x="4960" y="4331"/>
                </a:lnTo>
                <a:lnTo>
                  <a:pt x="5018" y="4351"/>
                </a:lnTo>
                <a:lnTo>
                  <a:pt x="5090" y="4357"/>
                </a:lnTo>
                <a:lnTo>
                  <a:pt x="5154" y="4364"/>
                </a:lnTo>
                <a:lnTo>
                  <a:pt x="5200" y="4364"/>
                </a:lnTo>
                <a:lnTo>
                  <a:pt x="5239" y="4357"/>
                </a:lnTo>
                <a:lnTo>
                  <a:pt x="5278" y="4351"/>
                </a:lnTo>
                <a:lnTo>
                  <a:pt x="5317" y="4338"/>
                </a:lnTo>
                <a:lnTo>
                  <a:pt x="5388" y="4306"/>
                </a:lnTo>
                <a:lnTo>
                  <a:pt x="5446" y="4260"/>
                </a:lnTo>
                <a:lnTo>
                  <a:pt x="5498" y="4208"/>
                </a:lnTo>
                <a:lnTo>
                  <a:pt x="5544" y="4150"/>
                </a:lnTo>
                <a:lnTo>
                  <a:pt x="5582" y="4085"/>
                </a:lnTo>
                <a:lnTo>
                  <a:pt x="5608" y="4014"/>
                </a:lnTo>
                <a:lnTo>
                  <a:pt x="5634" y="3936"/>
                </a:lnTo>
                <a:lnTo>
                  <a:pt x="5647" y="3858"/>
                </a:lnTo>
                <a:lnTo>
                  <a:pt x="5660" y="3774"/>
                </a:lnTo>
                <a:lnTo>
                  <a:pt x="5660" y="3696"/>
                </a:lnTo>
                <a:lnTo>
                  <a:pt x="5654" y="3618"/>
                </a:lnTo>
                <a:lnTo>
                  <a:pt x="5641" y="3547"/>
                </a:lnTo>
                <a:lnTo>
                  <a:pt x="5621" y="3476"/>
                </a:lnTo>
                <a:lnTo>
                  <a:pt x="5595" y="3417"/>
                </a:lnTo>
                <a:lnTo>
                  <a:pt x="5725" y="3424"/>
                </a:lnTo>
                <a:lnTo>
                  <a:pt x="5855" y="3437"/>
                </a:lnTo>
                <a:lnTo>
                  <a:pt x="5984" y="3456"/>
                </a:lnTo>
                <a:lnTo>
                  <a:pt x="6114" y="3482"/>
                </a:lnTo>
                <a:lnTo>
                  <a:pt x="6237" y="3515"/>
                </a:lnTo>
                <a:lnTo>
                  <a:pt x="6360" y="3547"/>
                </a:lnTo>
                <a:lnTo>
                  <a:pt x="6484" y="3592"/>
                </a:lnTo>
                <a:lnTo>
                  <a:pt x="6600" y="3638"/>
                </a:lnTo>
                <a:lnTo>
                  <a:pt x="6711" y="3690"/>
                </a:lnTo>
                <a:lnTo>
                  <a:pt x="6827" y="3748"/>
                </a:lnTo>
                <a:lnTo>
                  <a:pt x="6931" y="3813"/>
                </a:lnTo>
                <a:lnTo>
                  <a:pt x="7041" y="3878"/>
                </a:lnTo>
                <a:lnTo>
                  <a:pt x="7139" y="3949"/>
                </a:lnTo>
                <a:lnTo>
                  <a:pt x="7242" y="4027"/>
                </a:lnTo>
                <a:lnTo>
                  <a:pt x="7333" y="4105"/>
                </a:lnTo>
                <a:lnTo>
                  <a:pt x="7424" y="4189"/>
                </a:lnTo>
                <a:lnTo>
                  <a:pt x="7515" y="4280"/>
                </a:lnTo>
                <a:lnTo>
                  <a:pt x="7592" y="4370"/>
                </a:lnTo>
                <a:lnTo>
                  <a:pt x="7670" y="4468"/>
                </a:lnTo>
                <a:lnTo>
                  <a:pt x="7748" y="4565"/>
                </a:lnTo>
                <a:lnTo>
                  <a:pt x="7813" y="4662"/>
                </a:lnTo>
                <a:lnTo>
                  <a:pt x="7878" y="4766"/>
                </a:lnTo>
                <a:lnTo>
                  <a:pt x="7936" y="4876"/>
                </a:lnTo>
                <a:lnTo>
                  <a:pt x="7988" y="4986"/>
                </a:lnTo>
                <a:lnTo>
                  <a:pt x="8033" y="5097"/>
                </a:lnTo>
                <a:lnTo>
                  <a:pt x="8079" y="5213"/>
                </a:lnTo>
                <a:lnTo>
                  <a:pt x="8111" y="5330"/>
                </a:lnTo>
                <a:lnTo>
                  <a:pt x="8144" y="5447"/>
                </a:lnTo>
                <a:lnTo>
                  <a:pt x="8163" y="5570"/>
                </a:lnTo>
                <a:lnTo>
                  <a:pt x="8182" y="5693"/>
                </a:lnTo>
                <a:lnTo>
                  <a:pt x="8189" y="5816"/>
                </a:lnTo>
                <a:lnTo>
                  <a:pt x="8195" y="5939"/>
                </a:lnTo>
                <a:lnTo>
                  <a:pt x="8195" y="6114"/>
                </a:lnTo>
                <a:lnTo>
                  <a:pt x="8182" y="6289"/>
                </a:lnTo>
                <a:lnTo>
                  <a:pt x="8169" y="6458"/>
                </a:lnTo>
                <a:lnTo>
                  <a:pt x="8150" y="6627"/>
                </a:lnTo>
                <a:lnTo>
                  <a:pt x="8124" y="6795"/>
                </a:lnTo>
                <a:lnTo>
                  <a:pt x="8092" y="6957"/>
                </a:lnTo>
                <a:lnTo>
                  <a:pt x="8059" y="7119"/>
                </a:lnTo>
                <a:lnTo>
                  <a:pt x="8014" y="7275"/>
                </a:lnTo>
                <a:lnTo>
                  <a:pt x="7968" y="7431"/>
                </a:lnTo>
                <a:lnTo>
                  <a:pt x="7917" y="7580"/>
                </a:lnTo>
                <a:lnTo>
                  <a:pt x="7852" y="7729"/>
                </a:lnTo>
                <a:lnTo>
                  <a:pt x="7787" y="7871"/>
                </a:lnTo>
                <a:lnTo>
                  <a:pt x="7716" y="8008"/>
                </a:lnTo>
                <a:lnTo>
                  <a:pt x="7644" y="8144"/>
                </a:lnTo>
                <a:lnTo>
                  <a:pt x="7560" y="8273"/>
                </a:lnTo>
                <a:lnTo>
                  <a:pt x="7469" y="8397"/>
                </a:lnTo>
                <a:lnTo>
                  <a:pt x="7372" y="8513"/>
                </a:lnTo>
                <a:lnTo>
                  <a:pt x="7275" y="8630"/>
                </a:lnTo>
                <a:lnTo>
                  <a:pt x="7171" y="8734"/>
                </a:lnTo>
                <a:lnTo>
                  <a:pt x="7054" y="8838"/>
                </a:lnTo>
                <a:lnTo>
                  <a:pt x="6938" y="8928"/>
                </a:lnTo>
                <a:lnTo>
                  <a:pt x="6814" y="9019"/>
                </a:lnTo>
                <a:lnTo>
                  <a:pt x="6685" y="9103"/>
                </a:lnTo>
                <a:lnTo>
                  <a:pt x="6548" y="9175"/>
                </a:lnTo>
                <a:lnTo>
                  <a:pt x="6406" y="9240"/>
                </a:lnTo>
                <a:lnTo>
                  <a:pt x="6257" y="9304"/>
                </a:lnTo>
                <a:lnTo>
                  <a:pt x="6101" y="9356"/>
                </a:lnTo>
                <a:lnTo>
                  <a:pt x="5939" y="9395"/>
                </a:lnTo>
                <a:lnTo>
                  <a:pt x="5777" y="9434"/>
                </a:lnTo>
                <a:lnTo>
                  <a:pt x="5602" y="9460"/>
                </a:lnTo>
                <a:lnTo>
                  <a:pt x="5420" y="9479"/>
                </a:lnTo>
                <a:lnTo>
                  <a:pt x="5239" y="9486"/>
                </a:lnTo>
                <a:lnTo>
                  <a:pt x="5012" y="9486"/>
                </a:lnTo>
                <a:lnTo>
                  <a:pt x="4798" y="9473"/>
                </a:lnTo>
                <a:lnTo>
                  <a:pt x="4590" y="9441"/>
                </a:lnTo>
                <a:lnTo>
                  <a:pt x="4389" y="9402"/>
                </a:lnTo>
                <a:lnTo>
                  <a:pt x="4201" y="9343"/>
                </a:lnTo>
                <a:lnTo>
                  <a:pt x="4020" y="9278"/>
                </a:lnTo>
                <a:lnTo>
                  <a:pt x="3845" y="9201"/>
                </a:lnTo>
                <a:lnTo>
                  <a:pt x="3683" y="9110"/>
                </a:lnTo>
                <a:lnTo>
                  <a:pt x="3527" y="9006"/>
                </a:lnTo>
                <a:lnTo>
                  <a:pt x="3378" y="8896"/>
                </a:lnTo>
                <a:lnTo>
                  <a:pt x="3242" y="8779"/>
                </a:lnTo>
                <a:lnTo>
                  <a:pt x="3106" y="8650"/>
                </a:lnTo>
                <a:lnTo>
                  <a:pt x="2982" y="8507"/>
                </a:lnTo>
                <a:lnTo>
                  <a:pt x="2866" y="8358"/>
                </a:lnTo>
                <a:lnTo>
                  <a:pt x="2755" y="8209"/>
                </a:lnTo>
                <a:lnTo>
                  <a:pt x="2658" y="8047"/>
                </a:lnTo>
                <a:lnTo>
                  <a:pt x="2561" y="7878"/>
                </a:lnTo>
                <a:lnTo>
                  <a:pt x="2477" y="7703"/>
                </a:lnTo>
                <a:lnTo>
                  <a:pt x="2392" y="7521"/>
                </a:lnTo>
                <a:lnTo>
                  <a:pt x="2321" y="7333"/>
                </a:lnTo>
                <a:lnTo>
                  <a:pt x="2250" y="7145"/>
                </a:lnTo>
                <a:lnTo>
                  <a:pt x="2191" y="6951"/>
                </a:lnTo>
                <a:lnTo>
                  <a:pt x="2139" y="6756"/>
                </a:lnTo>
                <a:lnTo>
                  <a:pt x="2088" y="6555"/>
                </a:lnTo>
                <a:lnTo>
                  <a:pt x="2049" y="6348"/>
                </a:lnTo>
                <a:lnTo>
                  <a:pt x="2010" y="6140"/>
                </a:lnTo>
                <a:lnTo>
                  <a:pt x="1984" y="5933"/>
                </a:lnTo>
                <a:lnTo>
                  <a:pt x="1958" y="5725"/>
                </a:lnTo>
                <a:lnTo>
                  <a:pt x="1938" y="5518"/>
                </a:lnTo>
                <a:lnTo>
                  <a:pt x="1926" y="5310"/>
                </a:lnTo>
                <a:lnTo>
                  <a:pt x="1919" y="5103"/>
                </a:lnTo>
                <a:lnTo>
                  <a:pt x="1913" y="4896"/>
                </a:lnTo>
                <a:lnTo>
                  <a:pt x="1919" y="4669"/>
                </a:lnTo>
                <a:lnTo>
                  <a:pt x="1932" y="4448"/>
                </a:lnTo>
                <a:lnTo>
                  <a:pt x="1951" y="4228"/>
                </a:lnTo>
                <a:lnTo>
                  <a:pt x="1984" y="4014"/>
                </a:lnTo>
                <a:lnTo>
                  <a:pt x="2016" y="3800"/>
                </a:lnTo>
                <a:lnTo>
                  <a:pt x="2062" y="3592"/>
                </a:lnTo>
                <a:lnTo>
                  <a:pt x="2114" y="3391"/>
                </a:lnTo>
                <a:lnTo>
                  <a:pt x="2165" y="3197"/>
                </a:lnTo>
                <a:lnTo>
                  <a:pt x="2230" y="3002"/>
                </a:lnTo>
                <a:lnTo>
                  <a:pt x="2302" y="2814"/>
                </a:lnTo>
                <a:lnTo>
                  <a:pt x="2379" y="2633"/>
                </a:lnTo>
                <a:lnTo>
                  <a:pt x="2464" y="2458"/>
                </a:lnTo>
                <a:lnTo>
                  <a:pt x="2554" y="2283"/>
                </a:lnTo>
                <a:lnTo>
                  <a:pt x="2645" y="2121"/>
                </a:lnTo>
                <a:lnTo>
                  <a:pt x="2742" y="1965"/>
                </a:lnTo>
                <a:lnTo>
                  <a:pt x="2853" y="1809"/>
                </a:lnTo>
                <a:lnTo>
                  <a:pt x="2963" y="1667"/>
                </a:lnTo>
                <a:lnTo>
                  <a:pt x="3073" y="1531"/>
                </a:lnTo>
                <a:lnTo>
                  <a:pt x="3196" y="1401"/>
                </a:lnTo>
                <a:lnTo>
                  <a:pt x="3313" y="1284"/>
                </a:lnTo>
                <a:lnTo>
                  <a:pt x="3443" y="1174"/>
                </a:lnTo>
                <a:lnTo>
                  <a:pt x="3572" y="1064"/>
                </a:lnTo>
                <a:lnTo>
                  <a:pt x="3709" y="973"/>
                </a:lnTo>
                <a:lnTo>
                  <a:pt x="3845" y="882"/>
                </a:lnTo>
                <a:lnTo>
                  <a:pt x="3987" y="811"/>
                </a:lnTo>
                <a:lnTo>
                  <a:pt x="4130" y="740"/>
                </a:lnTo>
                <a:lnTo>
                  <a:pt x="4279" y="681"/>
                </a:lnTo>
                <a:lnTo>
                  <a:pt x="4428" y="636"/>
                </a:lnTo>
                <a:lnTo>
                  <a:pt x="4577" y="597"/>
                </a:lnTo>
                <a:lnTo>
                  <a:pt x="4733" y="571"/>
                </a:lnTo>
                <a:lnTo>
                  <a:pt x="4889" y="552"/>
                </a:lnTo>
                <a:lnTo>
                  <a:pt x="5044" y="545"/>
                </a:lnTo>
                <a:lnTo>
                  <a:pt x="5187" y="552"/>
                </a:lnTo>
                <a:lnTo>
                  <a:pt x="5330" y="558"/>
                </a:lnTo>
                <a:lnTo>
                  <a:pt x="5466" y="571"/>
                </a:lnTo>
                <a:lnTo>
                  <a:pt x="5602" y="590"/>
                </a:lnTo>
                <a:lnTo>
                  <a:pt x="5738" y="616"/>
                </a:lnTo>
                <a:lnTo>
                  <a:pt x="5874" y="642"/>
                </a:lnTo>
                <a:lnTo>
                  <a:pt x="6004" y="681"/>
                </a:lnTo>
                <a:lnTo>
                  <a:pt x="6134" y="720"/>
                </a:lnTo>
                <a:lnTo>
                  <a:pt x="6263" y="759"/>
                </a:lnTo>
                <a:lnTo>
                  <a:pt x="6393" y="811"/>
                </a:lnTo>
                <a:lnTo>
                  <a:pt x="6516" y="863"/>
                </a:lnTo>
                <a:lnTo>
                  <a:pt x="6633" y="921"/>
                </a:lnTo>
                <a:lnTo>
                  <a:pt x="6756" y="979"/>
                </a:lnTo>
                <a:lnTo>
                  <a:pt x="6866" y="1051"/>
                </a:lnTo>
                <a:lnTo>
                  <a:pt x="6983" y="1122"/>
                </a:lnTo>
                <a:lnTo>
                  <a:pt x="7093" y="1193"/>
                </a:lnTo>
                <a:lnTo>
                  <a:pt x="7197" y="1278"/>
                </a:lnTo>
                <a:lnTo>
                  <a:pt x="7301" y="1362"/>
                </a:lnTo>
                <a:lnTo>
                  <a:pt x="7398" y="1453"/>
                </a:lnTo>
                <a:lnTo>
                  <a:pt x="7495" y="1544"/>
                </a:lnTo>
                <a:lnTo>
                  <a:pt x="7586" y="1641"/>
                </a:lnTo>
                <a:lnTo>
                  <a:pt x="7670" y="1745"/>
                </a:lnTo>
                <a:lnTo>
                  <a:pt x="7754" y="1848"/>
                </a:lnTo>
                <a:lnTo>
                  <a:pt x="7832" y="1958"/>
                </a:lnTo>
                <a:lnTo>
                  <a:pt x="7910" y="2069"/>
                </a:lnTo>
                <a:lnTo>
                  <a:pt x="7975" y="2185"/>
                </a:lnTo>
                <a:lnTo>
                  <a:pt x="8040" y="2309"/>
                </a:lnTo>
                <a:lnTo>
                  <a:pt x="8105" y="2432"/>
                </a:lnTo>
                <a:lnTo>
                  <a:pt x="8156" y="2561"/>
                </a:lnTo>
                <a:lnTo>
                  <a:pt x="8208" y="2691"/>
                </a:lnTo>
                <a:lnTo>
                  <a:pt x="8254" y="2827"/>
                </a:lnTo>
                <a:lnTo>
                  <a:pt x="8293" y="2963"/>
                </a:lnTo>
                <a:lnTo>
                  <a:pt x="8364" y="2866"/>
                </a:lnTo>
                <a:lnTo>
                  <a:pt x="8435" y="2775"/>
                </a:lnTo>
                <a:lnTo>
                  <a:pt x="8513" y="2678"/>
                </a:lnTo>
                <a:lnTo>
                  <a:pt x="8591" y="2587"/>
                </a:lnTo>
                <a:lnTo>
                  <a:pt x="8675" y="2497"/>
                </a:lnTo>
                <a:lnTo>
                  <a:pt x="8759" y="2412"/>
                </a:lnTo>
                <a:lnTo>
                  <a:pt x="8850" y="2322"/>
                </a:lnTo>
                <a:lnTo>
                  <a:pt x="8941" y="2244"/>
                </a:lnTo>
                <a:lnTo>
                  <a:pt x="9129" y="2088"/>
                </a:lnTo>
                <a:lnTo>
                  <a:pt x="9324" y="1939"/>
                </a:lnTo>
                <a:lnTo>
                  <a:pt x="9525" y="1809"/>
                </a:lnTo>
                <a:lnTo>
                  <a:pt x="9726" y="1693"/>
                </a:lnTo>
                <a:lnTo>
                  <a:pt x="9927" y="1589"/>
                </a:lnTo>
                <a:lnTo>
                  <a:pt x="10128" y="1498"/>
                </a:lnTo>
                <a:lnTo>
                  <a:pt x="10231" y="1466"/>
                </a:lnTo>
                <a:lnTo>
                  <a:pt x="10329" y="1433"/>
                </a:lnTo>
                <a:lnTo>
                  <a:pt x="10432" y="1401"/>
                </a:lnTo>
                <a:lnTo>
                  <a:pt x="10530" y="1381"/>
                </a:lnTo>
                <a:lnTo>
                  <a:pt x="10627" y="1362"/>
                </a:lnTo>
                <a:lnTo>
                  <a:pt x="10718" y="1343"/>
                </a:lnTo>
                <a:lnTo>
                  <a:pt x="10808" y="1336"/>
                </a:lnTo>
                <a:lnTo>
                  <a:pt x="10899" y="1330"/>
                </a:lnTo>
                <a:lnTo>
                  <a:pt x="10990" y="1336"/>
                </a:lnTo>
                <a:lnTo>
                  <a:pt x="11074" y="1343"/>
                </a:lnTo>
                <a:lnTo>
                  <a:pt x="11158" y="1355"/>
                </a:lnTo>
                <a:lnTo>
                  <a:pt x="11236" y="1368"/>
                </a:lnTo>
                <a:lnTo>
                  <a:pt x="11256" y="1459"/>
                </a:lnTo>
                <a:lnTo>
                  <a:pt x="11282" y="1550"/>
                </a:lnTo>
                <a:lnTo>
                  <a:pt x="11327" y="1634"/>
                </a:lnTo>
                <a:lnTo>
                  <a:pt x="11372" y="1706"/>
                </a:lnTo>
                <a:lnTo>
                  <a:pt x="11405" y="1738"/>
                </a:lnTo>
                <a:lnTo>
                  <a:pt x="11437" y="1770"/>
                </a:lnTo>
                <a:lnTo>
                  <a:pt x="11470" y="1796"/>
                </a:lnTo>
                <a:lnTo>
                  <a:pt x="11509" y="1822"/>
                </a:lnTo>
                <a:lnTo>
                  <a:pt x="11548" y="1835"/>
                </a:lnTo>
                <a:lnTo>
                  <a:pt x="11593" y="1848"/>
                </a:lnTo>
                <a:lnTo>
                  <a:pt x="11638" y="1861"/>
                </a:lnTo>
                <a:lnTo>
                  <a:pt x="11690" y="1861"/>
                </a:lnTo>
                <a:lnTo>
                  <a:pt x="11736" y="1855"/>
                </a:lnTo>
                <a:lnTo>
                  <a:pt x="11781" y="1848"/>
                </a:lnTo>
                <a:lnTo>
                  <a:pt x="11826" y="1835"/>
                </a:lnTo>
                <a:lnTo>
                  <a:pt x="11865" y="1809"/>
                </a:lnTo>
                <a:lnTo>
                  <a:pt x="11904" y="1790"/>
                </a:lnTo>
                <a:lnTo>
                  <a:pt x="11937" y="1757"/>
                </a:lnTo>
                <a:lnTo>
                  <a:pt x="11962" y="1732"/>
                </a:lnTo>
                <a:lnTo>
                  <a:pt x="11988" y="1693"/>
                </a:lnTo>
                <a:lnTo>
                  <a:pt x="12008" y="1654"/>
                </a:lnTo>
                <a:lnTo>
                  <a:pt x="12027" y="1615"/>
                </a:lnTo>
                <a:lnTo>
                  <a:pt x="12034" y="1576"/>
                </a:lnTo>
                <a:lnTo>
                  <a:pt x="12040" y="1531"/>
                </a:lnTo>
                <a:lnTo>
                  <a:pt x="12040" y="1485"/>
                </a:lnTo>
                <a:lnTo>
                  <a:pt x="12034" y="1440"/>
                </a:lnTo>
                <a:lnTo>
                  <a:pt x="12021" y="1394"/>
                </a:lnTo>
                <a:lnTo>
                  <a:pt x="11995" y="1343"/>
                </a:lnTo>
                <a:lnTo>
                  <a:pt x="11950" y="1271"/>
                </a:lnTo>
                <a:lnTo>
                  <a:pt x="11904" y="1200"/>
                </a:lnTo>
                <a:lnTo>
                  <a:pt x="11839" y="1135"/>
                </a:lnTo>
                <a:lnTo>
                  <a:pt x="11774" y="1077"/>
                </a:lnTo>
                <a:lnTo>
                  <a:pt x="11703" y="1025"/>
                </a:lnTo>
                <a:lnTo>
                  <a:pt x="11625" y="973"/>
                </a:lnTo>
                <a:lnTo>
                  <a:pt x="11548" y="934"/>
                </a:lnTo>
                <a:lnTo>
                  <a:pt x="11457" y="889"/>
                </a:lnTo>
                <a:lnTo>
                  <a:pt x="11366" y="856"/>
                </a:lnTo>
                <a:lnTo>
                  <a:pt x="11275" y="824"/>
                </a:lnTo>
                <a:lnTo>
                  <a:pt x="11178" y="798"/>
                </a:lnTo>
                <a:lnTo>
                  <a:pt x="11074" y="778"/>
                </a:lnTo>
                <a:lnTo>
                  <a:pt x="10977" y="765"/>
                </a:lnTo>
                <a:lnTo>
                  <a:pt x="10873" y="753"/>
                </a:lnTo>
                <a:lnTo>
                  <a:pt x="10769" y="746"/>
                </a:lnTo>
                <a:lnTo>
                  <a:pt x="10666" y="740"/>
                </a:lnTo>
                <a:lnTo>
                  <a:pt x="10555" y="746"/>
                </a:lnTo>
                <a:lnTo>
                  <a:pt x="10439" y="759"/>
                </a:lnTo>
                <a:lnTo>
                  <a:pt x="10316" y="778"/>
                </a:lnTo>
                <a:lnTo>
                  <a:pt x="10192" y="804"/>
                </a:lnTo>
                <a:lnTo>
                  <a:pt x="10069" y="843"/>
                </a:lnTo>
                <a:lnTo>
                  <a:pt x="9940" y="889"/>
                </a:lnTo>
                <a:lnTo>
                  <a:pt x="9810" y="934"/>
                </a:lnTo>
                <a:lnTo>
                  <a:pt x="9680" y="992"/>
                </a:lnTo>
                <a:lnTo>
                  <a:pt x="9544" y="1051"/>
                </a:lnTo>
                <a:lnTo>
                  <a:pt x="9414" y="1122"/>
                </a:lnTo>
                <a:lnTo>
                  <a:pt x="9285" y="1193"/>
                </a:lnTo>
                <a:lnTo>
                  <a:pt x="9155" y="1265"/>
                </a:lnTo>
                <a:lnTo>
                  <a:pt x="8896" y="1427"/>
                </a:lnTo>
                <a:lnTo>
                  <a:pt x="8656" y="1595"/>
                </a:lnTo>
                <a:close/>
                <a:moveTo>
                  <a:pt x="8772" y="4364"/>
                </a:moveTo>
                <a:lnTo>
                  <a:pt x="8779" y="4338"/>
                </a:lnTo>
                <a:lnTo>
                  <a:pt x="8792" y="4312"/>
                </a:lnTo>
                <a:lnTo>
                  <a:pt x="8811" y="4299"/>
                </a:lnTo>
                <a:lnTo>
                  <a:pt x="8831" y="4293"/>
                </a:lnTo>
                <a:lnTo>
                  <a:pt x="8857" y="4293"/>
                </a:lnTo>
                <a:lnTo>
                  <a:pt x="8883" y="4293"/>
                </a:lnTo>
                <a:lnTo>
                  <a:pt x="8909" y="4306"/>
                </a:lnTo>
                <a:lnTo>
                  <a:pt x="8928" y="4318"/>
                </a:lnTo>
                <a:lnTo>
                  <a:pt x="8980" y="4351"/>
                </a:lnTo>
                <a:lnTo>
                  <a:pt x="9019" y="4396"/>
                </a:lnTo>
                <a:lnTo>
                  <a:pt x="9032" y="4422"/>
                </a:lnTo>
                <a:lnTo>
                  <a:pt x="9045" y="4442"/>
                </a:lnTo>
                <a:lnTo>
                  <a:pt x="9051" y="4468"/>
                </a:lnTo>
                <a:lnTo>
                  <a:pt x="9051" y="4487"/>
                </a:lnTo>
                <a:lnTo>
                  <a:pt x="9025" y="4623"/>
                </a:lnTo>
                <a:lnTo>
                  <a:pt x="9006" y="4759"/>
                </a:lnTo>
                <a:lnTo>
                  <a:pt x="8993" y="4902"/>
                </a:lnTo>
                <a:lnTo>
                  <a:pt x="8980" y="5038"/>
                </a:lnTo>
                <a:lnTo>
                  <a:pt x="8973" y="5181"/>
                </a:lnTo>
                <a:lnTo>
                  <a:pt x="8973" y="5323"/>
                </a:lnTo>
                <a:lnTo>
                  <a:pt x="8973" y="5466"/>
                </a:lnTo>
                <a:lnTo>
                  <a:pt x="8980" y="5615"/>
                </a:lnTo>
                <a:lnTo>
                  <a:pt x="8993" y="5758"/>
                </a:lnTo>
                <a:lnTo>
                  <a:pt x="9006" y="5900"/>
                </a:lnTo>
                <a:lnTo>
                  <a:pt x="9032" y="6050"/>
                </a:lnTo>
                <a:lnTo>
                  <a:pt x="9058" y="6192"/>
                </a:lnTo>
                <a:lnTo>
                  <a:pt x="9090" y="6341"/>
                </a:lnTo>
                <a:lnTo>
                  <a:pt x="9129" y="6484"/>
                </a:lnTo>
                <a:lnTo>
                  <a:pt x="9174" y="6633"/>
                </a:lnTo>
                <a:lnTo>
                  <a:pt x="9233" y="6776"/>
                </a:lnTo>
                <a:lnTo>
                  <a:pt x="9239" y="6802"/>
                </a:lnTo>
                <a:lnTo>
                  <a:pt x="9239" y="6821"/>
                </a:lnTo>
                <a:lnTo>
                  <a:pt x="9233" y="6847"/>
                </a:lnTo>
                <a:lnTo>
                  <a:pt x="9226" y="6867"/>
                </a:lnTo>
                <a:lnTo>
                  <a:pt x="9200" y="6912"/>
                </a:lnTo>
                <a:lnTo>
                  <a:pt x="9168" y="6944"/>
                </a:lnTo>
                <a:lnTo>
                  <a:pt x="9149" y="6957"/>
                </a:lnTo>
                <a:lnTo>
                  <a:pt x="9129" y="6964"/>
                </a:lnTo>
                <a:lnTo>
                  <a:pt x="9103" y="6970"/>
                </a:lnTo>
                <a:lnTo>
                  <a:pt x="9084" y="6970"/>
                </a:lnTo>
                <a:lnTo>
                  <a:pt x="9058" y="6964"/>
                </a:lnTo>
                <a:lnTo>
                  <a:pt x="9038" y="6957"/>
                </a:lnTo>
                <a:lnTo>
                  <a:pt x="9019" y="6938"/>
                </a:lnTo>
                <a:lnTo>
                  <a:pt x="9006" y="6918"/>
                </a:lnTo>
                <a:lnTo>
                  <a:pt x="8915" y="6776"/>
                </a:lnTo>
                <a:lnTo>
                  <a:pt x="8837" y="6627"/>
                </a:lnTo>
                <a:lnTo>
                  <a:pt x="8772" y="6478"/>
                </a:lnTo>
                <a:lnTo>
                  <a:pt x="8721" y="6328"/>
                </a:lnTo>
                <a:lnTo>
                  <a:pt x="8675" y="6173"/>
                </a:lnTo>
                <a:lnTo>
                  <a:pt x="8643" y="6017"/>
                </a:lnTo>
                <a:lnTo>
                  <a:pt x="8617" y="5862"/>
                </a:lnTo>
                <a:lnTo>
                  <a:pt x="8604" y="5706"/>
                </a:lnTo>
                <a:lnTo>
                  <a:pt x="8597" y="5544"/>
                </a:lnTo>
                <a:lnTo>
                  <a:pt x="8604" y="5382"/>
                </a:lnTo>
                <a:lnTo>
                  <a:pt x="8610" y="5220"/>
                </a:lnTo>
                <a:lnTo>
                  <a:pt x="8630" y="5051"/>
                </a:lnTo>
                <a:lnTo>
                  <a:pt x="8656" y="4883"/>
                </a:lnTo>
                <a:lnTo>
                  <a:pt x="8688" y="4714"/>
                </a:lnTo>
                <a:lnTo>
                  <a:pt x="8727" y="4539"/>
                </a:lnTo>
                <a:lnTo>
                  <a:pt x="8772" y="4364"/>
                </a:lnTo>
                <a:close/>
                <a:moveTo>
                  <a:pt x="921" y="3203"/>
                </a:moveTo>
                <a:lnTo>
                  <a:pt x="914" y="3164"/>
                </a:lnTo>
                <a:lnTo>
                  <a:pt x="908" y="3132"/>
                </a:lnTo>
                <a:lnTo>
                  <a:pt x="914" y="3100"/>
                </a:lnTo>
                <a:lnTo>
                  <a:pt x="921" y="3067"/>
                </a:lnTo>
                <a:lnTo>
                  <a:pt x="934" y="3041"/>
                </a:lnTo>
                <a:lnTo>
                  <a:pt x="953" y="3015"/>
                </a:lnTo>
                <a:lnTo>
                  <a:pt x="972" y="2989"/>
                </a:lnTo>
                <a:lnTo>
                  <a:pt x="992" y="2976"/>
                </a:lnTo>
                <a:lnTo>
                  <a:pt x="1018" y="2963"/>
                </a:lnTo>
                <a:lnTo>
                  <a:pt x="1044" y="2950"/>
                </a:lnTo>
                <a:lnTo>
                  <a:pt x="1063" y="2944"/>
                </a:lnTo>
                <a:lnTo>
                  <a:pt x="1089" y="2944"/>
                </a:lnTo>
                <a:lnTo>
                  <a:pt x="1109" y="2950"/>
                </a:lnTo>
                <a:lnTo>
                  <a:pt x="1128" y="2963"/>
                </a:lnTo>
                <a:lnTo>
                  <a:pt x="1147" y="2983"/>
                </a:lnTo>
                <a:lnTo>
                  <a:pt x="1160" y="3009"/>
                </a:lnTo>
                <a:lnTo>
                  <a:pt x="1238" y="3236"/>
                </a:lnTo>
                <a:lnTo>
                  <a:pt x="1303" y="3463"/>
                </a:lnTo>
                <a:lnTo>
                  <a:pt x="1355" y="3690"/>
                </a:lnTo>
                <a:lnTo>
                  <a:pt x="1394" y="3910"/>
                </a:lnTo>
                <a:lnTo>
                  <a:pt x="1420" y="4137"/>
                </a:lnTo>
                <a:lnTo>
                  <a:pt x="1433" y="4357"/>
                </a:lnTo>
                <a:lnTo>
                  <a:pt x="1439" y="4578"/>
                </a:lnTo>
                <a:lnTo>
                  <a:pt x="1426" y="4798"/>
                </a:lnTo>
                <a:lnTo>
                  <a:pt x="1407" y="5019"/>
                </a:lnTo>
                <a:lnTo>
                  <a:pt x="1381" y="5233"/>
                </a:lnTo>
                <a:lnTo>
                  <a:pt x="1342" y="5447"/>
                </a:lnTo>
                <a:lnTo>
                  <a:pt x="1297" y="5661"/>
                </a:lnTo>
                <a:lnTo>
                  <a:pt x="1245" y="5868"/>
                </a:lnTo>
                <a:lnTo>
                  <a:pt x="1180" y="6076"/>
                </a:lnTo>
                <a:lnTo>
                  <a:pt x="1109" y="6283"/>
                </a:lnTo>
                <a:lnTo>
                  <a:pt x="1031" y="6484"/>
                </a:lnTo>
                <a:lnTo>
                  <a:pt x="1018" y="6510"/>
                </a:lnTo>
                <a:lnTo>
                  <a:pt x="1005" y="6523"/>
                </a:lnTo>
                <a:lnTo>
                  <a:pt x="985" y="6536"/>
                </a:lnTo>
                <a:lnTo>
                  <a:pt x="972" y="6536"/>
                </a:lnTo>
                <a:lnTo>
                  <a:pt x="953" y="6536"/>
                </a:lnTo>
                <a:lnTo>
                  <a:pt x="934" y="6523"/>
                </a:lnTo>
                <a:lnTo>
                  <a:pt x="914" y="6510"/>
                </a:lnTo>
                <a:lnTo>
                  <a:pt x="895" y="6490"/>
                </a:lnTo>
                <a:lnTo>
                  <a:pt x="862" y="6452"/>
                </a:lnTo>
                <a:lnTo>
                  <a:pt x="836" y="6406"/>
                </a:lnTo>
                <a:lnTo>
                  <a:pt x="830" y="6380"/>
                </a:lnTo>
                <a:lnTo>
                  <a:pt x="823" y="6354"/>
                </a:lnTo>
                <a:lnTo>
                  <a:pt x="823" y="6335"/>
                </a:lnTo>
                <a:lnTo>
                  <a:pt x="823" y="6315"/>
                </a:lnTo>
                <a:lnTo>
                  <a:pt x="882" y="6127"/>
                </a:lnTo>
                <a:lnTo>
                  <a:pt x="927" y="5933"/>
                </a:lnTo>
                <a:lnTo>
                  <a:pt x="972" y="5738"/>
                </a:lnTo>
                <a:lnTo>
                  <a:pt x="1018" y="5550"/>
                </a:lnTo>
                <a:lnTo>
                  <a:pt x="1050" y="5356"/>
                </a:lnTo>
                <a:lnTo>
                  <a:pt x="1083" y="5161"/>
                </a:lnTo>
                <a:lnTo>
                  <a:pt x="1102" y="4973"/>
                </a:lnTo>
                <a:lnTo>
                  <a:pt x="1122" y="4779"/>
                </a:lnTo>
                <a:lnTo>
                  <a:pt x="1128" y="4584"/>
                </a:lnTo>
                <a:lnTo>
                  <a:pt x="1128" y="4390"/>
                </a:lnTo>
                <a:lnTo>
                  <a:pt x="1122" y="4195"/>
                </a:lnTo>
                <a:lnTo>
                  <a:pt x="1102" y="4001"/>
                </a:lnTo>
                <a:lnTo>
                  <a:pt x="1076" y="3800"/>
                </a:lnTo>
                <a:lnTo>
                  <a:pt x="1037" y="3605"/>
                </a:lnTo>
                <a:lnTo>
                  <a:pt x="985" y="3404"/>
                </a:lnTo>
                <a:lnTo>
                  <a:pt x="921" y="3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dist="107763" dir="13500000" algn="ctr" rotWithShape="0">
              <a:srgbClr val="6633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792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143" y="13833"/>
            <a:ext cx="10233800" cy="7976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Зачатки практического применения знаний о статистической закономерности: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92143" y="811437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Уже в </a:t>
            </a:r>
            <a:r>
              <a:rPr lang="en-US" dirty="0"/>
              <a:t>XIV </a:t>
            </a:r>
            <a:r>
              <a:rPr lang="ru-RU" dirty="0"/>
              <a:t>веке в торговых государствах – Венеции и Нидерландах появились страховые общества, которые давали страховку купцам или компаниям (основываясь на опыте о частоте кораблекрушений или гибели кораблей от нападения пиратов) и взимали за это плату, которая превышала стоимость страховки, умноженную на частоту гибели кораблей.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14" y="3167743"/>
            <a:ext cx="8828314" cy="36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5">
            <a:extLst>
              <a:ext uri="{FF2B5EF4-FFF2-40B4-BE49-F238E27FC236}">
                <a16:creationId xmlns:a16="http://schemas.microsoft.com/office/drawing/2014/main" id="{46813CA0-60E0-45BC-898A-886C3D09FD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5000" y="1295401"/>
            <a:ext cx="4038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Федеральной службы государственной статистики</a:t>
            </a:r>
            <a:endParaRPr lang="ru-RU" alt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/>
          </a:p>
        </p:txBody>
      </p:sp>
      <p:sp>
        <p:nvSpPr>
          <p:cNvPr id="14339" name="Объект 6">
            <a:extLst>
              <a:ext uri="{FF2B5EF4-FFF2-40B4-BE49-F238E27FC236}">
                <a16:creationId xmlns:a16="http://schemas.microsoft.com/office/drawing/2014/main" id="{EEFB66D8-F68B-435D-B7B6-2DCA1FB52A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9025" y="1143000"/>
            <a:ext cx="3346450" cy="274320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0" indent="0" algn="ctr"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государственного регионального и муниципального управления, аналитические центры министерств и ведомств, налоговые органы, частные предприятия, СМИ, социальные структуры.</a:t>
            </a:r>
          </a:p>
          <a:p>
            <a:pPr marL="0" indent="0" algn="just">
              <a:buNone/>
            </a:pPr>
            <a:endParaRPr lang="ru-RU" altLang="ru-R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BDAFFE06-487D-4670-B315-50B4C82F8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4341" name="Объект 8">
            <a:extLst>
              <a:ext uri="{FF2B5EF4-FFF2-40B4-BE49-F238E27FC236}">
                <a16:creationId xmlns:a16="http://schemas.microsoft.com/office/drawing/2014/main" id="{9C5B648F-5EFD-462A-8F10-B7F1E2BBC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1" y="2057400"/>
          <a:ext cx="27717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окумент" r:id="rId3" imgW="2389248" imgH="1275159" progId="Word.Document.12">
                  <p:embed/>
                </p:oleObj>
              </mc:Choice>
              <mc:Fallback>
                <p:oleObj name="Документ" r:id="rId3" imgW="2389248" imgH="1275159" progId="Word.Document.12">
                  <p:embed/>
                  <p:pic>
                    <p:nvPicPr>
                      <p:cNvPr id="14341" name="Объект 8">
                        <a:extLst>
                          <a:ext uri="{FF2B5EF4-FFF2-40B4-BE49-F238E27FC236}">
                            <a16:creationId xmlns:a16="http://schemas.microsoft.com/office/drawing/2014/main" id="{9C5B648F-5EFD-462A-8F10-B7F1E2BBC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2057400"/>
                        <a:ext cx="27717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4">
            <a:extLst>
              <a:ext uri="{FF2B5EF4-FFF2-40B4-BE49-F238E27FC236}">
                <a16:creationId xmlns:a16="http://schemas.microsoft.com/office/drawing/2014/main" id="{78CD6252-BD6A-4739-BA62-F7DACB90F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4343" name="Объект 10">
            <a:extLst>
              <a:ext uri="{FF2B5EF4-FFF2-40B4-BE49-F238E27FC236}">
                <a16:creationId xmlns:a16="http://schemas.microsoft.com/office/drawing/2014/main" id="{3211CF52-0C36-47E5-A28F-6F758866CF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648200"/>
          <a:ext cx="2819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Документ" r:id="rId5" imgW="2522324" imgH="1380194" progId="Word.Document.12">
                  <p:embed/>
                </p:oleObj>
              </mc:Choice>
              <mc:Fallback>
                <p:oleObj name="Документ" r:id="rId5" imgW="2522324" imgH="1380194" progId="Word.Document.12">
                  <p:embed/>
                  <p:pic>
                    <p:nvPicPr>
                      <p:cNvPr id="14343" name="Объект 10">
                        <a:extLst>
                          <a:ext uri="{FF2B5EF4-FFF2-40B4-BE49-F238E27FC236}">
                            <a16:creationId xmlns:a16="http://schemas.microsoft.com/office/drawing/2014/main" id="{3211CF52-0C36-47E5-A28F-6F758866CF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2819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Прямоугольник 11">
            <a:extLst>
              <a:ext uri="{FF2B5EF4-FFF2-40B4-BE49-F238E27FC236}">
                <a16:creationId xmlns:a16="http://schemas.microsoft.com/office/drawing/2014/main" id="{1AC108C6-0317-4E18-93DE-829F5DD99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350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подразделения коммерческих банков, страховых компаний, пенсионных фондов 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/>
              <a:t> </a:t>
            </a:r>
            <a:endParaRPr lang="ru-RU" altLang="ru-RU"/>
          </a:p>
        </p:txBody>
      </p:sp>
      <p:pic>
        <p:nvPicPr>
          <p:cNvPr id="14345" name="Picture 7">
            <a:extLst>
              <a:ext uri="{FF2B5EF4-FFF2-40B4-BE49-F238E27FC236}">
                <a16:creationId xmlns:a16="http://schemas.microsoft.com/office/drawing/2014/main" id="{AD72E2A3-71C3-4FF6-ABA1-E869F3D1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810001"/>
            <a:ext cx="34290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Прямоугольник 15">
            <a:extLst>
              <a:ext uri="{FF2B5EF4-FFF2-40B4-BE49-F238E27FC236}">
                <a16:creationId xmlns:a16="http://schemas.microsoft.com/office/drawing/2014/main" id="{206B2668-5CED-4846-B1C9-0BEBD165D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1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трудовой деятельности бакалавра - статистика по профилю «Статистика и  управление данными»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Изгнание случайности из научного рая или жесткий детерминизм Ньютона-Лапласа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57" y="1344840"/>
            <a:ext cx="3626171" cy="3466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Исаак Ньютон </a:t>
            </a:r>
          </a:p>
          <a:p>
            <a:pPr marL="0" indent="0">
              <a:buNone/>
            </a:pPr>
            <a:r>
              <a:rPr lang="ru-RU" dirty="0"/>
              <a:t>(4.01.1643-31.03.1727)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Английский физик, математик, механик и астроном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28" y="1344840"/>
            <a:ext cx="3175000" cy="43561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246230" y="1325562"/>
            <a:ext cx="4945770" cy="568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Величайшее достижение человеческого разума: </a:t>
            </a:r>
            <a:br>
              <a:rPr lang="ru-RU" dirty="0"/>
            </a:br>
            <a:r>
              <a:rPr lang="ru-RU" dirty="0"/>
              <a:t>открытие в </a:t>
            </a:r>
            <a:r>
              <a:rPr lang="en-US" dirty="0"/>
              <a:t>XVII </a:t>
            </a:r>
            <a:r>
              <a:rPr lang="ru-RU" dirty="0"/>
              <a:t>веке законов механического движения тел, которые позволили людям проектировать и изготавливать разнообразные механизмы, многократно повысившие производительность труда. </a:t>
            </a:r>
          </a:p>
        </p:txBody>
      </p:sp>
    </p:spTree>
    <p:extLst>
      <p:ext uri="{BB962C8B-B14F-4D97-AF65-F5344CB8AC3E}">
        <p14:creationId xmlns:p14="http://schemas.microsoft.com/office/powerpoint/2010/main" val="18587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6" y="76201"/>
            <a:ext cx="11778343" cy="168728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1845 году астрономы У. </a:t>
            </a:r>
            <a:r>
              <a:rPr lang="ru-RU" dirty="0" err="1"/>
              <a:t>Леверрье</a:t>
            </a:r>
            <a:r>
              <a:rPr lang="ru-RU" dirty="0"/>
              <a:t>  и Дж. Адамс на основе законов механики вычислили массу и даже расположение неизвестной людям планеты солнечной системы. На следующий год планета действительна была обнаружена в указанном месте и получила название Нептун.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2171699"/>
            <a:ext cx="3080657" cy="42127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/>
              <a:t>Урбен</a:t>
            </a:r>
            <a:r>
              <a:rPr lang="ru-RU" dirty="0"/>
              <a:t> Жан Жозеф </a:t>
            </a:r>
            <a:r>
              <a:rPr lang="ru-RU" dirty="0" err="1"/>
              <a:t>Леверрье</a:t>
            </a:r>
            <a:r>
              <a:rPr lang="ru-RU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(11.03.1811-23.09.1877)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Французский математик, занимавшийся небесной механикой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58" y="2171699"/>
            <a:ext cx="3211286" cy="4212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047016" y="2188026"/>
            <a:ext cx="2906485" cy="4212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Джон </a:t>
            </a:r>
            <a:r>
              <a:rPr lang="ru-RU" dirty="0" err="1"/>
              <a:t>Коуч</a:t>
            </a:r>
            <a:r>
              <a:rPr lang="ru-RU" dirty="0"/>
              <a:t> Адамс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(5.06.1819-21.01.1892)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Британский математик и астроном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74" y="2171698"/>
            <a:ext cx="3287485" cy="4212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1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7" y="0"/>
            <a:ext cx="11800113" cy="244928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«Разум, который для некоторого мгновенья знал бы все действующие в природе силы и взаимное расположение всех составляющих её тел, если бы при том он был достаточно мощным, чтоб подвергнуть эти данные вычислению, охватил бы в одной формуле движения величайших светил небесных и движения мельчайших атомов: ничто не было бы для него недостоверным; будущее, как и прошедшее, были бы открыты его взору».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58686" y="2868381"/>
            <a:ext cx="3732438" cy="327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Пьер-Симон де Лаплас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(23.03.1749 -5.03.1827)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Французский математик, механик, физик и астроном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3" y="2438395"/>
            <a:ext cx="3365047" cy="4125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1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" y="693622"/>
            <a:ext cx="4811485" cy="5159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Уильям Росс Эшби</a:t>
            </a:r>
            <a:br>
              <a:rPr lang="ru-RU" dirty="0"/>
            </a:br>
            <a:r>
              <a:rPr lang="ru-RU" dirty="0"/>
              <a:t>(06.09.1903-15.11.1972)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Английский психиатр, специалист по кибернетике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3" y="1600765"/>
            <a:ext cx="3062514" cy="3062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223657" y="2004102"/>
            <a:ext cx="7685314" cy="2255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/>
              <a:t>Закон Эшби: «Успешно существовать в варьирующей среде может лишь такая система, внутренняя вариация которой, по крайней мере, не меньше, чем вариация внешней среды».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6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0"/>
            <a:ext cx="1095102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Человек не только хочет играть в карты, но и хочет знать законы игры – законы случайностей!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4" y="1793193"/>
            <a:ext cx="2839429" cy="48083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Блез</a:t>
            </a:r>
            <a:r>
              <a:rPr lang="ru-RU" dirty="0"/>
              <a:t> Паскаль </a:t>
            </a:r>
          </a:p>
          <a:p>
            <a:pPr marL="0" indent="0" algn="ctr">
              <a:buNone/>
            </a:pPr>
            <a:r>
              <a:rPr lang="ru-RU" dirty="0"/>
              <a:t>(19.06.1623-19.08.1662)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Французский математик, механик, физик, литератор и философ. Один из основателей мат. анализа, теории вероятностей и проективной геометрии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1793193"/>
            <a:ext cx="3308534" cy="4808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02469" y="1801129"/>
            <a:ext cx="2812931" cy="4808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Пьер де Ферма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(17.08.1601-12.01.1665)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Французский математик. Один из создателей аналитической геометрии, мат. анализа, теории вероятностей и теории чисел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99" y="1793192"/>
            <a:ext cx="3229429" cy="4816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3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33" y="56470"/>
            <a:ext cx="2471057" cy="318747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Якоб Бернулли </a:t>
            </a:r>
          </a:p>
          <a:p>
            <a:pPr marL="0" indent="0" algn="ctr">
              <a:buNone/>
            </a:pPr>
            <a:r>
              <a:rPr lang="ru-RU" dirty="0"/>
              <a:t>(6.01.1655 – 16.08.1705)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Швейцарский математик. Один из основателей теории вероятностей и мат. анализа.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90" y="56469"/>
            <a:ext cx="2757067" cy="318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370603" y="56470"/>
            <a:ext cx="2471057" cy="3187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Христиан Гюйгенс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(14.04.1629 – 8.07.1695)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Нидерландский механик, физик, математик, астроном и изобретатель.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60" y="56470"/>
            <a:ext cx="2435940" cy="3187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43333" y="3516087"/>
            <a:ext cx="2471057" cy="3242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/>
              <a:t>Пафнутий</a:t>
            </a:r>
            <a:r>
              <a:rPr lang="ru-RU" dirty="0"/>
              <a:t> Львович Чебышёв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(16.05.1821 – 8.12.1894)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Русский математик и механик. Внес фундаментальный вклад в развитие теории чисел и теории вероятностей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89" y="3516086"/>
            <a:ext cx="2757068" cy="324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370602" y="3516087"/>
            <a:ext cx="2471057" cy="3242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Андрей Андреевич Марков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(14.06.1856 – 20.07.1922)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Русский математик, академик. Внес фундаментальный вклад в развитие теории чисел, мат. анализа и теории вероятностей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60" y="3453039"/>
            <a:ext cx="2435940" cy="3294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2017</TotalTime>
  <Words>2493</Words>
  <Application>Microsoft Office PowerPoint</Application>
  <PresentationFormat>Широкоэкранный</PresentationFormat>
  <Paragraphs>207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ArialMT</vt:lpstr>
      <vt:lpstr>Calibri</vt:lpstr>
      <vt:lpstr>Corbel</vt:lpstr>
      <vt:lpstr>Tahoma</vt:lpstr>
      <vt:lpstr>Times New Roman</vt:lpstr>
      <vt:lpstr>Wingdings</vt:lpstr>
      <vt:lpstr>Глубина</vt:lpstr>
      <vt:lpstr>Документ</vt:lpstr>
      <vt:lpstr>Презентация PowerPoint</vt:lpstr>
      <vt:lpstr>Стихийные зачатки статистического мировоззрения </vt:lpstr>
      <vt:lpstr>Презентация PowerPoint</vt:lpstr>
      <vt:lpstr>Изгнание случайности из научного рая или жесткий детерминизм Ньютона-Лапласа </vt:lpstr>
      <vt:lpstr>Презентация PowerPoint</vt:lpstr>
      <vt:lpstr>Презентация PowerPoint</vt:lpstr>
      <vt:lpstr>Презентация PowerPoint</vt:lpstr>
      <vt:lpstr>Человек не только хочет играть в карты, но и хочет знать законы игры – законы случайностей!</vt:lpstr>
      <vt:lpstr>Презентация PowerPoint</vt:lpstr>
      <vt:lpstr>Развитие статистической методологии естествознания </vt:lpstr>
      <vt:lpstr>Презентация PowerPoint</vt:lpstr>
      <vt:lpstr>Презентация PowerPoint</vt:lpstr>
      <vt:lpstr>Статистическая социология: от А. Кетле до Н. Винера</vt:lpstr>
      <vt:lpstr>Презентация PowerPoint</vt:lpstr>
      <vt:lpstr>Презентация PowerPoint</vt:lpstr>
      <vt:lpstr>Презентация PowerPoint</vt:lpstr>
      <vt:lpstr>Статистика и мировоззрение </vt:lpstr>
      <vt:lpstr>Презентация PowerPoint</vt:lpstr>
      <vt:lpstr>Презентация PowerPoint</vt:lpstr>
      <vt:lpstr>Презентация PowerPoint</vt:lpstr>
      <vt:lpstr>Практическое значение статистической методологии познания</vt:lpstr>
      <vt:lpstr>Презентация PowerPoint</vt:lpstr>
      <vt:lpstr>Список использованной литературы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Ashirogi-D)))</dc:creator>
  <cp:lastModifiedBy>user</cp:lastModifiedBy>
  <cp:revision>74</cp:revision>
  <dcterms:created xsi:type="dcterms:W3CDTF">2016-01-13T04:33:48Z</dcterms:created>
  <dcterms:modified xsi:type="dcterms:W3CDTF">2022-12-14T11:24:59Z</dcterms:modified>
</cp:coreProperties>
</file>