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4" r:id="rId2"/>
    <p:sldId id="328" r:id="rId3"/>
    <p:sldId id="329" r:id="rId4"/>
    <p:sldId id="318" r:id="rId5"/>
    <p:sldId id="275" r:id="rId6"/>
    <p:sldId id="317" r:id="rId7"/>
    <p:sldId id="310" r:id="rId8"/>
    <p:sldId id="256" r:id="rId9"/>
    <p:sldId id="333" r:id="rId10"/>
    <p:sldId id="259" r:id="rId11"/>
    <p:sldId id="322" r:id="rId12"/>
    <p:sldId id="323" r:id="rId13"/>
    <p:sldId id="324" r:id="rId14"/>
    <p:sldId id="319" r:id="rId15"/>
    <p:sldId id="320" r:id="rId16"/>
    <p:sldId id="321" r:id="rId17"/>
    <p:sldId id="325" r:id="rId18"/>
    <p:sldId id="327" r:id="rId19"/>
    <p:sldId id="326" r:id="rId20"/>
    <p:sldId id="330" r:id="rId21"/>
    <p:sldId id="331" r:id="rId22"/>
    <p:sldId id="29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8A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E25E5275-4682-4C1D-9E91-B8F547DAD243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B278BF52-E89F-49E3-9145-322533EA4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229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49C8B-0999-4CB1-8488-BE1230C81B2F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4F9A-10CF-4C1E-8B44-0C196B98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933-0601-46FE-9701-BEEE6E7D9568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DC2E4-5391-4F3C-A642-1E0EC737A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6CF30-FBF6-46A7-ADE5-493C9B2EAF28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C2199-F867-4EB0-842C-0709DC92C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9C44-EA22-4AA3-8C2F-F33201A33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34BBB-0CEB-4D2F-87F5-4140C8CA9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4DA09-9E22-413D-9D87-496A3198E085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83DD-5CDF-4059-9191-E204A6F11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3C1E-68F3-4F38-B762-684F6128C261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9F7C-A676-4C76-9067-A98A0E3F6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B853-3501-498A-8C07-76FB8624A845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49807-40F6-46AF-BD44-70604E43F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C3753-F8B2-4D91-BFC3-57CE00812195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F3659-0DE0-4D95-B923-21F5F51FD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BC52-B3E0-43C4-BD67-BBE610078B52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F7BF-8891-4A3B-B172-152C36069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1356C-B26C-4E1B-9589-E58245BEC9E0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2781D-AB72-40C3-A4DA-BA7A7DFF7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7308A-66A4-433E-8612-6EC1EF7E4F80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53D60-0416-4146-A843-EF9FEB430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7052-AE92-402A-800E-B89DFC4345E0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0919E-A11D-4B17-A84D-2B8142C73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E40FAC-35AA-4AB0-8482-AB5FE32B1B4D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D5AA76-E2C1-4C2C-919F-44EAA4B02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4" r:id="rId12"/>
    <p:sldLayoutId id="214748366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personalguide.ru/image.php?preview=/upload/2009/12/10/1236073062.jpg&amp;w=900&amp;h=675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357158" y="2590800"/>
            <a:ext cx="8543956" cy="1143000"/>
          </a:xfrm>
        </p:spPr>
        <p:txBody>
          <a:bodyPr/>
          <a:lstStyle/>
          <a:p>
            <a:r>
              <a:rPr lang="ru-RU" sz="4000" b="1" dirty="0"/>
              <a:t>Методы диагностики вирусных </a:t>
            </a:r>
            <a:r>
              <a:rPr lang="ru-RU" sz="4000" b="1" dirty="0" smtClean="0"/>
              <a:t>инфекций или почему анализы врут?</a:t>
            </a:r>
            <a:endParaRPr lang="ru-RU" sz="4000" b="1" dirty="0"/>
          </a:p>
        </p:txBody>
      </p:sp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2071638" y="4500570"/>
            <a:ext cx="7072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0" dirty="0">
                <a:latin typeface="Calibri" pitchFamily="34" charset="0"/>
              </a:rPr>
              <a:t>Романенко Наталья Александровна, к.б.н., </a:t>
            </a:r>
          </a:p>
          <a:p>
            <a:r>
              <a:rPr lang="ru-RU" sz="2400" b="0" dirty="0">
                <a:latin typeface="Calibri" pitchFamily="34" charset="0"/>
              </a:rPr>
              <a:t>доцент</a:t>
            </a:r>
            <a:r>
              <a:rPr lang="ru-RU" sz="2400" b="0" dirty="0"/>
              <a:t> </a:t>
            </a:r>
            <a:r>
              <a:rPr lang="ru-RU" sz="2400" b="0" dirty="0">
                <a:latin typeface="Calibri" pitchFamily="34" charset="0"/>
              </a:rPr>
              <a:t>кафедры биохимии и микробиологии ОГУ</a:t>
            </a:r>
          </a:p>
        </p:txBody>
      </p:sp>
      <p:pic>
        <p:nvPicPr>
          <p:cNvPr id="18435" name="Picture 1032" descr="Логотип ОГ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96863"/>
            <a:ext cx="1052512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048028" y="617538"/>
            <a:ext cx="651830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</a:pPr>
            <a:r>
              <a:rPr lang="ru-RU" sz="2000" b="0" dirty="0">
                <a:cs typeface="Times New Roman" pitchFamily="18" charset="0"/>
              </a:rPr>
              <a:t>Оренбургский государственный университет</a:t>
            </a:r>
          </a:p>
          <a:p>
            <a:pPr algn="ctr">
              <a:lnSpc>
                <a:spcPct val="55000"/>
              </a:lnSpc>
            </a:pPr>
            <a:endParaRPr lang="ru-RU" sz="2000" b="0" dirty="0">
              <a:cs typeface="Times New Roman" pitchFamily="18" charset="0"/>
            </a:endParaRPr>
          </a:p>
          <a:p>
            <a:pPr algn="ctr">
              <a:lnSpc>
                <a:spcPct val="55000"/>
              </a:lnSpc>
            </a:pPr>
            <a:r>
              <a:rPr lang="ru-RU" sz="2000" b="0" dirty="0" smtClean="0">
                <a:cs typeface="Times New Roman" pitchFamily="18" charset="0"/>
              </a:rPr>
              <a:t>Университетский лекторий для старшеклассников</a:t>
            </a:r>
            <a:endParaRPr lang="ru-RU" sz="2000" b="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>
                <a:solidFill>
                  <a:srgbClr val="003300"/>
                </a:solidFill>
              </a:rPr>
              <a:t>КЛАССЫ ИММУНОГЛОБУЛИНОВ</a:t>
            </a:r>
          </a:p>
        </p:txBody>
      </p:sp>
      <p:sp>
        <p:nvSpPr>
          <p:cNvPr id="3379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33795" name="Picture 8" descr="I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8207375" cy="52562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180109"/>
            <a:ext cx="8343745" cy="868681"/>
          </a:xfrm>
        </p:spPr>
        <p:txBody>
          <a:bodyPr/>
          <a:lstStyle/>
          <a:p>
            <a:pPr algn="l"/>
            <a:r>
              <a:rPr lang="ru-RU" sz="3600" dirty="0"/>
              <a:t>Возможные пути лабораторной диагностики вирусных инфекций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57022" y="6429103"/>
            <a:ext cx="466146" cy="193766"/>
          </a:xfrm>
        </p:spPr>
        <p:txBody>
          <a:bodyPr/>
          <a:lstStyle/>
          <a:p>
            <a:pPr>
              <a:defRPr/>
            </a:pPr>
            <a:fld id="{3A80C714-F2EA-423D-A715-249C166AF6A4}" type="slidenum">
              <a:rPr lang="ru-RU" sz="1400" smtClean="0"/>
              <a:pPr>
                <a:defRPr/>
              </a:pPr>
              <a:t>11</a:t>
            </a:fld>
            <a:endParaRPr lang="ru-RU" sz="14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14282" y="1357298"/>
          <a:ext cx="8643997" cy="5214974"/>
        </p:xfrm>
        <a:graphic>
          <a:graphicData uri="http://schemas.openxmlformats.org/drawingml/2006/table">
            <a:tbl>
              <a:tblPr/>
              <a:tblGrid>
                <a:gridCol w="21603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1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1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1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03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Цель исследования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Антиген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Антитело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Times New Roman"/>
                          <a:cs typeface="Calibri"/>
                        </a:rPr>
                        <a:t>Положительный результат реакции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4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Times New Roman"/>
                          <a:cs typeface="Calibri"/>
                        </a:rPr>
                        <a:t>Поиск антител (серодиагностика)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Times New Roman"/>
                          <a:cs typeface="Calibri"/>
                        </a:rPr>
                        <a:t>Известный (диагностикум)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Неизвестный (исследуемая сыворотка)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В сыворотке есть антитела к известному антигену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Times New Roman"/>
                          <a:cs typeface="Calibri"/>
                        </a:rPr>
                        <a:t>Определение антигена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Неизвестный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Известное (диагностическая сыворотка) или не требуется для анализа (ПЦР)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Изучаемый антиген обнаружен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pPr algn="l"/>
            <a:r>
              <a:rPr lang="ru-RU" sz="3600" dirty="0"/>
              <a:t>Метод ПЦР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785794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dirty="0" err="1"/>
              <a:t>ПЦР-диагностика</a:t>
            </a:r>
            <a:r>
              <a:rPr lang="ru-RU" sz="2000" b="0" dirty="0"/>
              <a:t> (</a:t>
            </a:r>
            <a:r>
              <a:rPr lang="ru-RU" sz="2000" b="0" dirty="0" err="1"/>
              <a:t>полимеразная</a:t>
            </a:r>
            <a:r>
              <a:rPr lang="ru-RU" sz="2000" b="0" dirty="0"/>
              <a:t> цепная реакция) – высокоточный метод диагностики многочисленных инфекций, который </a:t>
            </a:r>
            <a:r>
              <a:rPr lang="ru-RU" sz="2000" b="0" dirty="0" err="1"/>
              <a:t>освовывается</a:t>
            </a:r>
            <a:r>
              <a:rPr lang="ru-RU" sz="2000" b="0" dirty="0"/>
              <a:t> на исследовании генетического материала микроорганизмов (ДНК и РНК). В зависимости от цели исследования используются кровь, слюна, мокрота и прочие биологические материалы.</a:t>
            </a:r>
          </a:p>
        </p:txBody>
      </p:sp>
      <p:pic>
        <p:nvPicPr>
          <p:cNvPr id="44034" name="Picture 2" descr="C:\Users\asus\Desktop\Точка кипения\Printsip-vypolneniya-PTSR-urogenitalnyh-infektsij.-Istochnik-ru.wikipedia.org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86058"/>
            <a:ext cx="7143800" cy="3692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asus\Desktop\Точка кипения\08_scheme_800x8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607223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2" y="199703"/>
            <a:ext cx="8596745" cy="1051559"/>
          </a:xfrm>
        </p:spPr>
        <p:txBody>
          <a:bodyPr>
            <a:normAutofit/>
          </a:bodyPr>
          <a:lstStyle/>
          <a:p>
            <a:pPr algn="just"/>
            <a:r>
              <a:rPr lang="ru-RU" sz="3600" dirty="0"/>
              <a:t>Иммуноферментный анализ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449977"/>
            <a:ext cx="8936182" cy="303889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/>
              <a:t>		  Иммуноферментный анализ </a:t>
            </a:r>
            <a:r>
              <a:rPr lang="ru-RU" dirty="0"/>
              <a:t>(ИФА, от англ. </a:t>
            </a:r>
            <a:r>
              <a:rPr lang="en-US" dirty="0"/>
              <a:t>enzyme immunoassay</a:t>
            </a:r>
            <a:r>
              <a:rPr lang="ru-RU" dirty="0"/>
              <a:t>, </a:t>
            </a:r>
            <a:r>
              <a:rPr lang="en-US" dirty="0"/>
              <a:t>EIA</a:t>
            </a:r>
            <a:r>
              <a:rPr lang="ru-RU" dirty="0"/>
              <a:t>) – лабораторный иммунологический метод качественного определения и количественного измерения антигенов (АГ) или антител (АТ).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ru-RU" dirty="0"/>
              <a:t>	     Метод позволяет обнаружить анализируемое вещество в жидком образце с использованием жидких реактивов при проведении анализа.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0C714-F2EA-423D-A715-249C166AF6A4}" type="slidenum">
              <a:rPr lang="ru-RU" sz="1400" smtClean="0"/>
              <a:pPr>
                <a:defRPr/>
              </a:pPr>
              <a:t>14</a:t>
            </a:fld>
            <a:endParaRPr lang="ru-RU" sz="1400" dirty="0"/>
          </a:p>
        </p:txBody>
      </p:sp>
      <p:pic>
        <p:nvPicPr>
          <p:cNvPr id="11266" name="Picture 2" descr="http://nuscana.pl/wp-content/uploads/2014/01/14-ELISA-test-kit-stopp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072" y="4318440"/>
            <a:ext cx="2347414" cy="2347414"/>
          </a:xfrm>
          <a:prstGeom prst="rect">
            <a:avLst/>
          </a:prstGeom>
          <a:noFill/>
        </p:spPr>
      </p:pic>
      <p:pic>
        <p:nvPicPr>
          <p:cNvPr id="11268" name="Picture 4" descr="https://mrfilin.com/wp-content/uploads/2018/05/ifa.jpg"/>
          <p:cNvPicPr>
            <a:picLocks noChangeAspect="1" noChangeArrowheads="1"/>
          </p:cNvPicPr>
          <p:nvPr/>
        </p:nvPicPr>
        <p:blipFill>
          <a:blip r:embed="rId3" cstate="print"/>
          <a:srcRect l="10271" r="4628"/>
          <a:stretch>
            <a:fillRect/>
          </a:stretch>
        </p:blipFill>
        <p:spPr bwMode="auto">
          <a:xfrm>
            <a:off x="4285397" y="4303935"/>
            <a:ext cx="2988859" cy="233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2" y="304801"/>
            <a:ext cx="8358292" cy="748144"/>
          </a:xfrm>
        </p:spPr>
        <p:txBody>
          <a:bodyPr>
            <a:normAutofit/>
          </a:bodyPr>
          <a:lstStyle/>
          <a:p>
            <a:pPr algn="just"/>
            <a:r>
              <a:rPr lang="ru-RU" sz="3600" dirty="0"/>
              <a:t>Различные варианты ИФА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29493"/>
            <a:ext cx="8922326" cy="1175657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/>
              <a:t>		  «Сэндвич»-метод </a:t>
            </a:r>
            <a:r>
              <a:rPr lang="ru-RU" dirty="0"/>
              <a:t>(англ. </a:t>
            </a:r>
            <a:r>
              <a:rPr lang="en-US" dirty="0" err="1"/>
              <a:t>ensyme</a:t>
            </a:r>
            <a:r>
              <a:rPr lang="en-US" dirty="0"/>
              <a:t>-linked </a:t>
            </a:r>
            <a:r>
              <a:rPr lang="en-US" dirty="0" err="1"/>
              <a:t>immunosorbent</a:t>
            </a:r>
            <a:r>
              <a:rPr lang="en-US" dirty="0"/>
              <a:t> assay, ELISA</a:t>
            </a:r>
            <a:r>
              <a:rPr lang="ru-RU" dirty="0"/>
              <a:t>) – используется </a:t>
            </a:r>
            <a:r>
              <a:rPr lang="ru-RU" u="sng" dirty="0"/>
              <a:t>для обнаружения антигена. </a:t>
            </a:r>
            <a:endParaRPr lang="ru-RU" b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93489" y="6231976"/>
            <a:ext cx="413147" cy="365125"/>
          </a:xfrm>
        </p:spPr>
        <p:txBody>
          <a:bodyPr/>
          <a:lstStyle/>
          <a:p>
            <a:pPr>
              <a:defRPr/>
            </a:pPr>
            <a:fld id="{3A80C714-F2EA-423D-A715-249C166AF6A4}" type="slidenum">
              <a:rPr lang="ru-RU" sz="1400" smtClean="0"/>
              <a:pPr>
                <a:defRPr/>
              </a:pPr>
              <a:t>15</a:t>
            </a:fld>
            <a:endParaRPr lang="ru-RU" sz="1400" dirty="0"/>
          </a:p>
        </p:txBody>
      </p:sp>
      <p:pic>
        <p:nvPicPr>
          <p:cNvPr id="5" name="Рисунок 4" descr="http://1.bp.blogspot.com/-vj0FFcrI__Y/TvLuvYkQKeI/AAAAAAAAADo/SXTdJmbqBtE/s1600/Introduction+to+ELISA+1.bmp"/>
          <p:cNvPicPr/>
          <p:nvPr/>
        </p:nvPicPr>
        <p:blipFill>
          <a:blip r:embed="rId2" cstate="print"/>
          <a:srcRect l="4805" t="37451" r="80218" b="45426"/>
          <a:stretch>
            <a:fillRect/>
          </a:stretch>
        </p:blipFill>
        <p:spPr bwMode="auto">
          <a:xfrm>
            <a:off x="1004555" y="2883540"/>
            <a:ext cx="1158140" cy="141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54628" y="4602857"/>
            <a:ext cx="1645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1. Адсорбция антител на поверхности лунок</a:t>
            </a:r>
          </a:p>
        </p:txBody>
      </p:sp>
      <p:pic>
        <p:nvPicPr>
          <p:cNvPr id="9" name="Рисунок 8" descr="http://1.bp.blogspot.com/-vj0FFcrI__Y/TvLuvYkQKeI/AAAAAAAAADo/SXTdJmbqBtE/s1600/Introduction+to+ELISA+1.bmp"/>
          <p:cNvPicPr/>
          <p:nvPr/>
        </p:nvPicPr>
        <p:blipFill>
          <a:blip r:embed="rId2" cstate="print"/>
          <a:srcRect l="31761" t="37656" r="54480" b="45334"/>
          <a:stretch>
            <a:fillRect/>
          </a:stretch>
        </p:blipFill>
        <p:spPr bwMode="auto">
          <a:xfrm>
            <a:off x="2897482" y="2940555"/>
            <a:ext cx="1077686" cy="142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701538" y="4453124"/>
            <a:ext cx="1410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2. Комплекс «антитело-антиген»</a:t>
            </a:r>
          </a:p>
        </p:txBody>
      </p:sp>
      <p:pic>
        <p:nvPicPr>
          <p:cNvPr id="12" name="Рисунок 11" descr="http://1.bp.blogspot.com/-vj0FFcrI__Y/TvLuvYkQKeI/AAAAAAAAADo/SXTdJmbqBtE/s1600/Introduction+to+ELISA+1.bmp"/>
          <p:cNvPicPr/>
          <p:nvPr/>
        </p:nvPicPr>
        <p:blipFill>
          <a:blip r:embed="rId2" cstate="print"/>
          <a:srcRect l="57698" t="37524" r="27372" b="45524"/>
          <a:stretch>
            <a:fillRect/>
          </a:stretch>
        </p:blipFill>
        <p:spPr bwMode="auto">
          <a:xfrm>
            <a:off x="4739344" y="2962805"/>
            <a:ext cx="1165862" cy="139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367052" y="4701319"/>
            <a:ext cx="16851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3. Комплекс «</a:t>
            </a:r>
            <a:r>
              <a:rPr lang="ru-RU" sz="1400" dirty="0" err="1"/>
              <a:t>антитело-антиген-конъюгат</a:t>
            </a:r>
            <a:r>
              <a:rPr lang="ru-RU" sz="1400" dirty="0"/>
              <a:t>» («Сэндвич»)</a:t>
            </a:r>
          </a:p>
        </p:txBody>
      </p:sp>
      <p:pic>
        <p:nvPicPr>
          <p:cNvPr id="14" name="Рисунок 13" descr="http://1.bp.blogspot.com/-vj0FFcrI__Y/TvLuvYkQKeI/AAAAAAAAADo/SXTdJmbqBtE/s1600/Introduction+to+ELISA+1.bmp"/>
          <p:cNvPicPr/>
          <p:nvPr/>
        </p:nvPicPr>
        <p:blipFill>
          <a:blip r:embed="rId2" cstate="print"/>
          <a:srcRect l="84766" t="38229" r="1244" b="45524"/>
          <a:stretch>
            <a:fillRect/>
          </a:stretch>
        </p:blipFill>
        <p:spPr bwMode="auto">
          <a:xfrm>
            <a:off x="6571410" y="3042335"/>
            <a:ext cx="1126671" cy="138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436722" y="4572008"/>
            <a:ext cx="270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4. Добавление субстрата и изменение цвета</a:t>
            </a:r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2270465" y="3421158"/>
            <a:ext cx="558437" cy="4180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4128656" y="3469055"/>
            <a:ext cx="558437" cy="4180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5931330" y="3482118"/>
            <a:ext cx="558437" cy="4180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14355" y="3969799"/>
            <a:ext cx="734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/>
              <a:t>Инку-бация</a:t>
            </a:r>
            <a:r>
              <a:rPr lang="ru-RU" sz="1200" dirty="0"/>
              <a:t> и </a:t>
            </a:r>
            <a:r>
              <a:rPr lang="ru-RU" sz="1200" dirty="0" err="1"/>
              <a:t>про-мыва-ние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836624" y="3995924"/>
            <a:ext cx="656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/>
              <a:t>Инку-бация</a:t>
            </a:r>
            <a:r>
              <a:rPr lang="ru-RU" sz="1200" dirty="0"/>
              <a:t> и </a:t>
            </a:r>
            <a:r>
              <a:rPr lang="ru-RU" sz="1200" dirty="0" err="1"/>
              <a:t>про-мыва-ние</a:t>
            </a:r>
            <a:endParaRPr lang="ru-RU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180109"/>
            <a:ext cx="8343745" cy="868681"/>
          </a:xfrm>
        </p:spPr>
        <p:txBody>
          <a:bodyPr/>
          <a:lstStyle/>
          <a:p>
            <a:pPr algn="just"/>
            <a:r>
              <a:rPr lang="ru-RU" sz="3600" dirty="0"/>
              <a:t>Различные варианты ИФА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3345" y="1240972"/>
            <a:ext cx="8211633" cy="822960"/>
          </a:xfrm>
        </p:spPr>
        <p:txBody>
          <a:bodyPr>
            <a:normAutofit fontScale="85000" lnSpcReduction="20000"/>
          </a:bodyPr>
          <a:lstStyle/>
          <a:p>
            <a:pPr marL="0" indent="442913" algn="just">
              <a:buNone/>
            </a:pPr>
            <a:r>
              <a:rPr lang="ru-RU" b="1" dirty="0"/>
              <a:t>Непрямой ИФА </a:t>
            </a:r>
            <a:r>
              <a:rPr lang="ru-RU" dirty="0"/>
              <a:t>– для обнаружения специфических </a:t>
            </a:r>
            <a:r>
              <a:rPr lang="ru-RU" u="sng" dirty="0"/>
              <a:t>антител</a:t>
            </a:r>
            <a:r>
              <a:rPr lang="ru-RU" dirty="0"/>
              <a:t>.</a:t>
            </a:r>
            <a:r>
              <a:rPr lang="ru-RU" b="1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57022" y="6429103"/>
            <a:ext cx="466146" cy="193766"/>
          </a:xfrm>
        </p:spPr>
        <p:txBody>
          <a:bodyPr/>
          <a:lstStyle/>
          <a:p>
            <a:pPr>
              <a:defRPr/>
            </a:pPr>
            <a:fld id="{3A80C714-F2EA-423D-A715-249C166AF6A4}" type="slidenum">
              <a:rPr lang="ru-RU" sz="1400" smtClean="0"/>
              <a:pPr>
                <a:defRPr/>
              </a:pPr>
              <a:t>16</a:t>
            </a:fld>
            <a:endParaRPr lang="ru-RU" sz="1400" dirty="0"/>
          </a:p>
        </p:txBody>
      </p:sp>
      <p:pic>
        <p:nvPicPr>
          <p:cNvPr id="5" name="Рисунок 4" descr="http://1.bp.blogspot.com/-vj0FFcrI__Y/TvLuvYkQKeI/AAAAAAAAADo/SXTdJmbqBtE/s1600/Introduction+to+ELISA+1.bmp"/>
          <p:cNvPicPr/>
          <p:nvPr/>
        </p:nvPicPr>
        <p:blipFill>
          <a:blip r:embed="rId2" cstate="print"/>
          <a:srcRect l="5288" t="5776" r="81026" b="78285"/>
          <a:stretch>
            <a:fillRect/>
          </a:stretch>
        </p:blipFill>
        <p:spPr bwMode="auto">
          <a:xfrm>
            <a:off x="799698" y="2721294"/>
            <a:ext cx="1160621" cy="149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1.bp.blogspot.com/-vj0FFcrI__Y/TvLuvYkQKeI/AAAAAAAAADo/SXTdJmbqBtE/s1600/Introduction+to+ELISA+1.bmp"/>
          <p:cNvPicPr/>
          <p:nvPr/>
        </p:nvPicPr>
        <p:blipFill>
          <a:blip r:embed="rId2" cstate="print"/>
          <a:srcRect l="32081" t="6666" r="53904" b="77334"/>
          <a:stretch>
            <a:fillRect/>
          </a:stretch>
        </p:blipFill>
        <p:spPr bwMode="auto">
          <a:xfrm>
            <a:off x="2709012" y="2792458"/>
            <a:ext cx="1181345" cy="147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1.bp.blogspot.com/-vj0FFcrI__Y/TvLuvYkQKeI/AAAAAAAAADo/SXTdJmbqBtE/s1600/Introduction+to+ELISA+1.bmp"/>
          <p:cNvPicPr/>
          <p:nvPr/>
        </p:nvPicPr>
        <p:blipFill>
          <a:blip r:embed="rId2" cstate="print"/>
          <a:srcRect l="57893" t="5905" r="27478" b="77333"/>
          <a:stretch>
            <a:fillRect/>
          </a:stretch>
        </p:blipFill>
        <p:spPr bwMode="auto">
          <a:xfrm>
            <a:off x="4502983" y="2734828"/>
            <a:ext cx="1307614" cy="155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1.bp.blogspot.com/-vj0FFcrI__Y/TvLuvYkQKeI/AAAAAAAAADo/SXTdJmbqBtE/s1600/Introduction+to+ELISA+1.bmp"/>
          <p:cNvPicPr/>
          <p:nvPr/>
        </p:nvPicPr>
        <p:blipFill>
          <a:blip r:embed="rId2" cstate="print"/>
          <a:srcRect l="84448" t="5905" r="1400" b="77714"/>
          <a:stretch>
            <a:fillRect/>
          </a:stretch>
        </p:blipFill>
        <p:spPr bwMode="auto">
          <a:xfrm>
            <a:off x="6447411" y="2711022"/>
            <a:ext cx="1312817" cy="156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с вырезом 8"/>
          <p:cNvSpPr/>
          <p:nvPr/>
        </p:nvSpPr>
        <p:spPr>
          <a:xfrm>
            <a:off x="2097479" y="3378925"/>
            <a:ext cx="558437" cy="4180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3949139" y="3391988"/>
            <a:ext cx="558437" cy="4180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5859583" y="3365863"/>
            <a:ext cx="558437" cy="4180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96488" y="4254137"/>
            <a:ext cx="14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1. Адсорбция антигенов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59972" y="4658380"/>
            <a:ext cx="1596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2. Комплекс «антиген-антитело»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03865" y="4658380"/>
            <a:ext cx="192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3. Комплекс «</a:t>
            </a:r>
            <a:r>
              <a:rPr lang="ru-RU" sz="1400" dirty="0" err="1"/>
              <a:t>антиген-антитело-конъюгат</a:t>
            </a:r>
            <a:r>
              <a:rPr lang="ru-RU" sz="1400" dirty="0"/>
              <a:t>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24501" y="4486498"/>
            <a:ext cx="1949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4. Добавление субстрата и изменение цвета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80559" y="3823064"/>
            <a:ext cx="627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Инкубация и промывание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1002" y="3823063"/>
            <a:ext cx="627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Инкубация и промывание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796908"/>
          </a:xfrm>
        </p:spPr>
        <p:txBody>
          <a:bodyPr/>
          <a:lstStyle/>
          <a:p>
            <a:pPr algn="l"/>
            <a:r>
              <a:rPr lang="ru-RU" sz="3600" dirty="0" err="1"/>
              <a:t>Иммунохроматографический</a:t>
            </a:r>
            <a:r>
              <a:rPr lang="ru-RU" sz="3600" dirty="0"/>
              <a:t> анализ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00108"/>
            <a:ext cx="8643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0" dirty="0" err="1"/>
              <a:t>Иммунохроматографический</a:t>
            </a:r>
            <a:r>
              <a:rPr lang="ru-RU" sz="2400" b="0" dirty="0"/>
              <a:t> анализ (ИХА) – лабораторный иммунологический метод качественного определения антигенов (АГ) или антител (АТ).</a:t>
            </a:r>
          </a:p>
        </p:txBody>
      </p:sp>
      <p:pic>
        <p:nvPicPr>
          <p:cNvPr id="46082" name="Picture 2" descr="C:\Users\asus\Desktop\Точка кипения\Procedura_FC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8"/>
            <a:ext cx="8858280" cy="3955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/>
          <a:lstStyle/>
          <a:p>
            <a:pPr algn="l"/>
            <a:r>
              <a:rPr lang="ru-RU" dirty="0"/>
              <a:t>Принцип ИХА</a:t>
            </a:r>
          </a:p>
        </p:txBody>
      </p:sp>
      <p:pic>
        <p:nvPicPr>
          <p:cNvPr id="48130" name="Picture 2" descr="C:\Users\asus\Desktop\Точка кипения\77054ce3b11ff3df1b5bc8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643734" cy="5473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908"/>
          </a:xfrm>
        </p:spPr>
        <p:txBody>
          <a:bodyPr/>
          <a:lstStyle/>
          <a:p>
            <a:pPr algn="l"/>
            <a:r>
              <a:rPr lang="ru-RU" sz="3600" dirty="0"/>
              <a:t>Возможные результаты теста ИХА</a:t>
            </a:r>
          </a:p>
        </p:txBody>
      </p:sp>
      <p:pic>
        <p:nvPicPr>
          <p:cNvPr id="47107" name="Picture 3" descr="C:\Users\asus\Desktop\Точка кипения\rapid-bio-interpretatsiya-rezulta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4389" y="1000108"/>
            <a:ext cx="6536635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/>
              <a:t>Вирусные заболевания – это инфекционные болезни и опухоли, вызываемые вирусами. </a:t>
            </a:r>
          </a:p>
        </p:txBody>
      </p:sp>
      <p:pic>
        <p:nvPicPr>
          <p:cNvPr id="49154" name="Picture 2" descr="C:\Users\asus\Desktop\Точка кипения\shutterstock_1426901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643050"/>
            <a:ext cx="4714908" cy="26521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4572008"/>
            <a:ext cx="7929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0" dirty="0">
                <a:latin typeface="+mj-lt"/>
              </a:rPr>
              <a:t>Вирусы – это облигатные внутриклеточные паразиты, использующие для синтеза своих белков биохимический аппарат клетки-хозяина.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5400" dirty="0"/>
              <a:t>Почему анализы врут?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/>
              <a:t>Нарушение методики забора материала</a:t>
            </a:r>
          </a:p>
          <a:p>
            <a:r>
              <a:rPr lang="ru-RU" sz="4000" dirty="0"/>
              <a:t>Время забора материала</a:t>
            </a:r>
          </a:p>
          <a:p>
            <a:r>
              <a:rPr lang="ru-RU" sz="4000" dirty="0"/>
              <a:t>Нарушения при транспортировке материала</a:t>
            </a:r>
          </a:p>
          <a:p>
            <a:r>
              <a:rPr lang="ru-RU" sz="4000" dirty="0"/>
              <a:t>Ошибки при проведении анализа</a:t>
            </a:r>
          </a:p>
          <a:p>
            <a:endParaRPr lang="ru-RU" sz="4400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939784"/>
          </a:xfrm>
        </p:spPr>
        <p:txBody>
          <a:bodyPr/>
          <a:lstStyle/>
          <a:p>
            <a:pPr algn="l"/>
            <a:r>
              <a:rPr lang="ru-RU" dirty="0"/>
              <a:t>Время забора материала</a:t>
            </a:r>
          </a:p>
        </p:txBody>
      </p:sp>
      <p:pic>
        <p:nvPicPr>
          <p:cNvPr id="52226" name="Picture 2" descr="C:\Users\asus\Desktop\Точка кипения\table_coronaviru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7002125" cy="498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14546" y="428604"/>
            <a:ext cx="6251575" cy="1143000"/>
          </a:xfrm>
        </p:spPr>
        <p:txBody>
          <a:bodyPr/>
          <a:lstStyle/>
          <a:p>
            <a:pPr eaLnBrk="1" hangingPunct="1"/>
            <a:r>
              <a:rPr lang="ru-RU" dirty="0">
                <a:latin typeface="Calibri" pitchFamily="34" charset="0"/>
                <a:cs typeface="Calibri" pitchFamily="34" charset="0"/>
              </a:rPr>
              <a:t>Благодарю за внимание!</a:t>
            </a:r>
          </a:p>
        </p:txBody>
      </p:sp>
      <p:pic>
        <p:nvPicPr>
          <p:cNvPr id="116738" name="Picture 10" descr="Библиотека Оренбургского государственного университета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5263" y="1881188"/>
            <a:ext cx="619283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asus\Desktop\Точка кипения\struktura-virusa-gerpe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618526" cy="46148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428604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0" dirty="0"/>
              <a:t>Строение вируса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620713"/>
            <a:ext cx="7772400" cy="1368425"/>
          </a:xfrm>
        </p:spPr>
        <p:txBody>
          <a:bodyPr/>
          <a:lstStyle/>
          <a:p>
            <a:pPr algn="l" eaLnBrk="1" hangingPunct="1"/>
            <a:r>
              <a:rPr lang="ru-RU" sz="4000"/>
              <a:t>Антигены</a:t>
            </a:r>
            <a:br>
              <a:rPr lang="ru-RU" sz="4000"/>
            </a:br>
            <a:r>
              <a:rPr lang="ru-RU" sz="2400" i="1"/>
              <a:t>(от греч. anti - против </a:t>
            </a:r>
            <a:br>
              <a:rPr lang="ru-RU" sz="2400" i="1"/>
            </a:br>
            <a:r>
              <a:rPr lang="ru-RU" sz="2400" i="1"/>
              <a:t>и genes - рождающий, рожденный)</a:t>
            </a:r>
            <a:r>
              <a:rPr lang="ru-RU" sz="4000"/>
              <a:t> 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276475"/>
            <a:ext cx="6400800" cy="33623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/>
              <a:t>- </a:t>
            </a:r>
            <a:r>
              <a:rPr lang="ru-RU" sz="2000"/>
              <a:t>вещества, при введении в организм способные вызывать образование антител и специфически взаимодействовать с ними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00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/>
              <a:t>- вещества, несущие признаки генетически чужеродной информации и при введении в организм вызывающие развитие специфических иммунологических реакций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pPr algn="just" eaLnBrk="1" hangingPunct="1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Иммунитет – способ защиты организма от всех антигенно чужеродных веществ как экзогенной, так и эндогенной природы; биологический смысл подобной защиты – обеспечение генетической целостности особей вида в течение их индивидуальной жизни.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Классификация иммунитета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3062"/>
            <a:ext cx="7542066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889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1125538"/>
            <a:ext cx="7772400" cy="863600"/>
          </a:xfrm>
        </p:spPr>
        <p:txBody>
          <a:bodyPr/>
          <a:lstStyle/>
          <a:p>
            <a:r>
              <a:rPr lang="ru-RU" sz="4000"/>
              <a:t>ОСОБЕННОСТИ СПЕЦИФИЧЕСКОГО ИММУНИТЕТА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subTitle" idx="4294967295"/>
          </p:nvPr>
        </p:nvSpPr>
        <p:spPr>
          <a:xfrm>
            <a:off x="304800" y="1981200"/>
            <a:ext cx="8839200" cy="328930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endParaRPr lang="ru-RU">
              <a:solidFill>
                <a:srgbClr val="FFFF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Char char="•"/>
            </a:pPr>
            <a:r>
              <a:rPr lang="ru-RU"/>
              <a:t>Отличает «свое» от «не своего»</a:t>
            </a:r>
          </a:p>
          <a:p>
            <a:pPr marL="609600" indent="-609600">
              <a:lnSpc>
                <a:spcPct val="90000"/>
              </a:lnSpc>
              <a:buFontTx/>
              <a:buChar char="•"/>
            </a:pPr>
            <a:r>
              <a:rPr lang="ru-RU"/>
              <a:t>Формируется иммунологическая память</a:t>
            </a:r>
          </a:p>
          <a:p>
            <a:pPr marL="609600" indent="-609600">
              <a:lnSpc>
                <a:spcPct val="90000"/>
              </a:lnSpc>
              <a:buFontTx/>
              <a:buChar char="•"/>
            </a:pPr>
            <a:r>
              <a:rPr lang="ru-RU"/>
              <a:t>Память специфична</a:t>
            </a:r>
          </a:p>
          <a:p>
            <a:pPr marL="609600" indent="-609600">
              <a:lnSpc>
                <a:spcPct val="90000"/>
              </a:lnSpc>
              <a:buFontTx/>
              <a:buChar char="•"/>
            </a:pPr>
            <a:r>
              <a:rPr lang="ru-RU"/>
              <a:t>Толерантность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>
                <a:solidFill>
                  <a:srgbClr val="003300"/>
                </a:solidFill>
              </a:rPr>
              <a:t>ПЕРВАЯ МОДЕЛЬ АНТИТЕЛА:</a:t>
            </a:r>
            <a:br>
              <a:rPr lang="ru-RU" sz="3600">
                <a:solidFill>
                  <a:srgbClr val="003300"/>
                </a:solidFill>
              </a:rPr>
            </a:br>
            <a:r>
              <a:rPr lang="ru-RU" sz="3600">
                <a:solidFill>
                  <a:srgbClr val="003300"/>
                </a:solidFill>
              </a:rPr>
              <a:t>ЦЕПИ И ФРАГМЕНТЫ </a:t>
            </a:r>
          </a:p>
        </p:txBody>
      </p:sp>
      <p:pic>
        <p:nvPicPr>
          <p:cNvPr id="30722" name="Picture 5" descr="Структура молекулы антите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4675"/>
            <a:ext cx="91440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>
                <a:solidFill>
                  <a:srgbClr val="003300"/>
                </a:solidFill>
              </a:rPr>
              <a:t>ВАРИАБЕЛЬНАЯ ОБЛАСТЬ определяет СПЕЦИФИЧНОСТЬ </a:t>
            </a:r>
          </a:p>
        </p:txBody>
      </p:sp>
      <p:sp>
        <p:nvSpPr>
          <p:cNvPr id="317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>
                <a:solidFill>
                  <a:srgbClr val="003300"/>
                </a:solidFill>
              </a:rPr>
              <a:t>Антигенсвязывающий участок имеет размер 1,6*0,7 нм, формируется </a:t>
            </a:r>
            <a:r>
              <a:rPr lang="en-US" sz="2400">
                <a:solidFill>
                  <a:srgbClr val="003300"/>
                </a:solidFill>
              </a:rPr>
              <a:t>VH </a:t>
            </a:r>
            <a:r>
              <a:rPr lang="ru-RU" sz="2400">
                <a:solidFill>
                  <a:srgbClr val="003300"/>
                </a:solidFill>
              </a:rPr>
              <a:t>и </a:t>
            </a:r>
            <a:r>
              <a:rPr lang="en-US" sz="2400">
                <a:solidFill>
                  <a:srgbClr val="003300"/>
                </a:solidFill>
              </a:rPr>
              <a:t>VL</a:t>
            </a:r>
            <a:r>
              <a:rPr lang="ru-RU" sz="2400">
                <a:solidFill>
                  <a:srgbClr val="003300"/>
                </a:solidFill>
              </a:rPr>
              <a:t> доменами, </a:t>
            </a:r>
          </a:p>
          <a:p>
            <a:pPr eaLnBrk="1" hangingPunct="1">
              <a:buFontTx/>
              <a:buNone/>
            </a:pPr>
            <a:r>
              <a:rPr lang="ru-RU" sz="2400">
                <a:solidFill>
                  <a:srgbClr val="003300"/>
                </a:solidFill>
              </a:rPr>
              <a:t>   а именно их гипервариабельными областями</a:t>
            </a:r>
          </a:p>
          <a:p>
            <a:pPr eaLnBrk="1" hangingPunct="1">
              <a:buFontTx/>
              <a:buNone/>
            </a:pPr>
            <a:r>
              <a:rPr lang="en-US" sz="2400">
                <a:solidFill>
                  <a:srgbClr val="003300"/>
                </a:solidFill>
              </a:rPr>
              <a:t>VH</a:t>
            </a:r>
            <a:r>
              <a:rPr lang="ru-RU" sz="2400">
                <a:solidFill>
                  <a:srgbClr val="003300"/>
                </a:solidFill>
              </a:rPr>
              <a:t>: 31-35, 49-65, 84-88, 99-111</a:t>
            </a:r>
          </a:p>
          <a:p>
            <a:pPr eaLnBrk="1" hangingPunct="1">
              <a:buFontTx/>
              <a:buNone/>
            </a:pPr>
            <a:r>
              <a:rPr lang="en-US" sz="2400">
                <a:solidFill>
                  <a:srgbClr val="003300"/>
                </a:solidFill>
              </a:rPr>
              <a:t>VL</a:t>
            </a:r>
            <a:r>
              <a:rPr lang="ru-RU" sz="2400">
                <a:solidFill>
                  <a:srgbClr val="003300"/>
                </a:solidFill>
              </a:rPr>
              <a:t>: 24-34, 50-56, 89-97</a:t>
            </a:r>
          </a:p>
        </p:txBody>
      </p:sp>
      <p:pic>
        <p:nvPicPr>
          <p:cNvPr id="31747" name="Picture 8" descr="Linear epitope is colored by CPK, the binding site of the antibody is shown by surface.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6788" y="1819275"/>
            <a:ext cx="3019425" cy="40878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393</Words>
  <Application>Microsoft Office PowerPoint</Application>
  <PresentationFormat>Экран (4:3)</PresentationFormat>
  <Paragraphs>79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Методы диагностики вирусных инфекций или почему анализы врут?</vt:lpstr>
      <vt:lpstr>Вирусные заболевания – это инфекционные болезни и опухоли, вызываемые вирусами. </vt:lpstr>
      <vt:lpstr>Слайд 3</vt:lpstr>
      <vt:lpstr>Антигены (от греч. anti - против  и genes - рождающий, рожденный) </vt:lpstr>
      <vt:lpstr>      Иммунитет – способ защиты организма от всех антигенно чужеродных веществ как экзогенной, так и эндогенной природы; биологический смысл подобной защиты – обеспечение генетической целостности особей вида в течение их индивидуальной жизни. </vt:lpstr>
      <vt:lpstr>Классификация иммунитета</vt:lpstr>
      <vt:lpstr>ОСОБЕННОСТИ СПЕЦИФИЧЕСКОГО ИММУНИТЕТА</vt:lpstr>
      <vt:lpstr>ПЕРВАЯ МОДЕЛЬ АНТИТЕЛА: ЦЕПИ И ФРАГМЕНТЫ </vt:lpstr>
      <vt:lpstr>ВАРИАБЕЛЬНАЯ ОБЛАСТЬ определяет СПЕЦИФИЧНОСТЬ </vt:lpstr>
      <vt:lpstr>КЛАССЫ ИММУНОГЛОБУЛИНОВ</vt:lpstr>
      <vt:lpstr>Возможные пути лабораторной диагностики вирусных инфекций</vt:lpstr>
      <vt:lpstr>Метод ПЦР</vt:lpstr>
      <vt:lpstr>Слайд 13</vt:lpstr>
      <vt:lpstr>Иммуноферментный анализ</vt:lpstr>
      <vt:lpstr>Различные варианты ИФА</vt:lpstr>
      <vt:lpstr>Различные варианты ИФА</vt:lpstr>
      <vt:lpstr>Иммунохроматографический анализ </vt:lpstr>
      <vt:lpstr>Принцип ИХА</vt:lpstr>
      <vt:lpstr>Возможные результаты теста ИХА</vt:lpstr>
      <vt:lpstr>Почему анализы врут?</vt:lpstr>
      <vt:lpstr>Время забора материала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МОДЕЛЬ АНТИТЕЛА: ЦЕПИ И ФРАГМЕНТЫ</dc:title>
  <dc:creator>asus</dc:creator>
  <cp:lastModifiedBy>asus</cp:lastModifiedBy>
  <cp:revision>49</cp:revision>
  <dcterms:created xsi:type="dcterms:W3CDTF">2017-10-31T18:21:11Z</dcterms:created>
  <dcterms:modified xsi:type="dcterms:W3CDTF">2023-03-09T18:20:48Z</dcterms:modified>
</cp:coreProperties>
</file>